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61" r:id="rId7"/>
    <p:sldId id="262" r:id="rId8"/>
    <p:sldId id="263" r:id="rId9"/>
    <p:sldId id="264" r:id="rId10"/>
    <p:sldId id="268" r:id="rId11"/>
    <p:sldId id="269" r:id="rId12"/>
    <p:sldId id="270" r:id="rId13"/>
    <p:sldId id="272"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snapToGrid="0">
      <p:cViewPr varScale="1">
        <p:scale>
          <a:sx n="97" d="100"/>
          <a:sy n="97" d="100"/>
        </p:scale>
        <p:origin x="114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D6C811-1869-4098-99A5-F51C646464B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415154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C811-1869-4098-99A5-F51C646464B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245110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C811-1869-4098-99A5-F51C646464B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234511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6C811-1869-4098-99A5-F51C646464B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175217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6C811-1869-4098-99A5-F51C646464B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43381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D6C811-1869-4098-99A5-F51C646464B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77099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D6C811-1869-4098-99A5-F51C646464BF}"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205784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D6C811-1869-4098-99A5-F51C646464BF}"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41615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C811-1869-4098-99A5-F51C646464BF}"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370845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C811-1869-4098-99A5-F51C646464B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183473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C811-1869-4098-99A5-F51C646464B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D1DA7-5D4A-49FF-B173-751B214C6585}" type="slidenum">
              <a:rPr lang="en-US" smtClean="0"/>
              <a:t>‹#›</a:t>
            </a:fld>
            <a:endParaRPr lang="en-US"/>
          </a:p>
        </p:txBody>
      </p:sp>
    </p:spTree>
    <p:extLst>
      <p:ext uri="{BB962C8B-B14F-4D97-AF65-F5344CB8AC3E}">
        <p14:creationId xmlns:p14="http://schemas.microsoft.com/office/powerpoint/2010/main" val="254869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8D6C811-1869-4098-99A5-F51C646464BF}"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9BBD1DA7-5D4A-49FF-B173-751B214C6585}" type="slidenum">
              <a:rPr lang="en-US" smtClean="0"/>
              <a:t>‹#›</a:t>
            </a:fld>
            <a:endParaRPr lang="en-US"/>
          </a:p>
        </p:txBody>
      </p:sp>
    </p:spTree>
    <p:extLst>
      <p:ext uri="{BB962C8B-B14F-4D97-AF65-F5344CB8AC3E}">
        <p14:creationId xmlns:p14="http://schemas.microsoft.com/office/powerpoint/2010/main" val="39419946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Book_of_Amos" TargetMode="External"/><Relationship Id="rId2" Type="http://schemas.openxmlformats.org/officeDocument/2006/relationships/hyperlink" Target="https://www.cherokeephoenix.org/culture/chunkey-a-game-of-stones/article_cdca67ea-6e61-5457-9309-500d1c95183f.html" TargetMode="External"/><Relationship Id="rId1" Type="http://schemas.openxmlformats.org/officeDocument/2006/relationships/slideLayout" Target="../slideLayouts/slideLayout2.xml"/><Relationship Id="rId6" Type="http://schemas.openxmlformats.org/officeDocument/2006/relationships/hyperlink" Target="https://www.longlongtimeago.com/once-upon-a-time/myths/myths-of-the-cherokee/the-pleiades-and-the-pine-tree" TargetMode="External"/><Relationship Id="rId5" Type="http://schemas.openxmlformats.org/officeDocument/2006/relationships/hyperlink" Target="https://www.sefaria.org/sheets/694032.2?lang=bi&amp;with=all&amp;lang2=en" TargetMode="External"/><Relationship Id="rId4" Type="http://schemas.openxmlformats.org/officeDocument/2006/relationships/hyperlink" Target="https://en.wikipedia.org/wiki/Book_of_Jo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urtneymillerauthor.wordpress.com/category/chunkey-cherokee-iroquois-onandaga-pleiades-ani-tsutsa-oot-kwa-tah-dancing-in-the-sky/" TargetMode="External"/><Relationship Id="rId7" Type="http://schemas.openxmlformats.org/officeDocument/2006/relationships/hyperlink" Target="https://chumashscience.com/2023/04/17/the-boys-a-cherokee-story-of-the-pleiades/" TargetMode="External"/><Relationship Id="rId2" Type="http://schemas.openxmlformats.org/officeDocument/2006/relationships/hyperlink" Target="https://nativeamericanantiquity.blogspot.com/2012/11/native-american-skies-cherokee-what.html?m=1" TargetMode="External"/><Relationship Id="rId1" Type="http://schemas.openxmlformats.org/officeDocument/2006/relationships/slideLayout" Target="../slideLayouts/slideLayout2.xml"/><Relationship Id="rId6" Type="http://schemas.openxmlformats.org/officeDocument/2006/relationships/hyperlink" Target="https://en.wikipedia.org/wiki/Pleiades_in_folklore_and_literature" TargetMode="External"/><Relationship Id="rId5" Type="http://schemas.openxmlformats.org/officeDocument/2006/relationships/hyperlink" Target="https://en.wikipedia.org/wiki/Pleiades" TargetMode="External"/><Relationship Id="rId4" Type="http://schemas.openxmlformats.org/officeDocument/2006/relationships/hyperlink" Target="https://www.nativehistoryassociation.org/pleiades.ph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Flag_of_the_Cherokee_Nation#/media/File:Flag_of_the_Cherokee_Nation.svg" TargetMode="External"/><Relationship Id="rId13" Type="http://schemas.openxmlformats.org/officeDocument/2006/relationships/hyperlink" Target="https://www.nps.gov/sagu/learn/nature/dark-sky.htm" TargetMode="External"/><Relationship Id="rId3" Type="http://schemas.openxmlformats.org/officeDocument/2006/relationships/hyperlink" Target="https://www.cherokeesofnortherncentralvalley.org/featured/origin-of-the-pleiades-and-the-pine-or-the-boys" TargetMode="External"/><Relationship Id="rId7" Type="http://schemas.openxmlformats.org/officeDocument/2006/relationships/hyperlink" Target="https://www.worldhistory.org/image/18304/chunkey-player-flint-clay-figurine-from-cahokia/" TargetMode="External"/><Relationship Id="rId12" Type="http://schemas.openxmlformats.org/officeDocument/2006/relationships/hyperlink" Target="https://en.wikipedia.org/wiki/Aztec_sun_stone#/media/File:Monolito_de_la_Piedra_del_Sol.jpg" TargetMode="External"/><Relationship Id="rId2" Type="http://schemas.openxmlformats.org/officeDocument/2006/relationships/hyperlink" Target="https://en.wikipedia.org/wiki/Talmud" TargetMode="External"/><Relationship Id="rId1" Type="http://schemas.openxmlformats.org/officeDocument/2006/relationships/slideLayout" Target="../slideLayouts/slideLayout2.xml"/><Relationship Id="rId6" Type="http://schemas.openxmlformats.org/officeDocument/2006/relationships/hyperlink" Target="https://en.wikipedia.org/wiki/Blackfoot_Confederacy#/media/File:Flag_of_the_Blackfoot_Confederacy.jpg" TargetMode="External"/><Relationship Id="rId11" Type="http://schemas.openxmlformats.org/officeDocument/2006/relationships/hyperlink" Target="https://news.uark.edu/articles/68031/archeological-survey-and-caddo-nation-rename-saltworks-site" TargetMode="External"/><Relationship Id="rId5" Type="http://schemas.openxmlformats.org/officeDocument/2006/relationships/hyperlink" Target="https://en.wikipedia.org/wiki/Chunkey#/media/File:Chunkey_player_figurine.jpg" TargetMode="External"/><Relationship Id="rId10" Type="http://schemas.openxmlformats.org/officeDocument/2006/relationships/hyperlink" Target="https://en.wikipedia.org/wiki/Iroquois#/media/File:Flag_of_the_Iroquois_Confederacy.svg" TargetMode="External"/><Relationship Id="rId4" Type="http://schemas.openxmlformats.org/officeDocument/2006/relationships/hyperlink" Target="https://en.wikipedia.org/wiki/Temple_menorah#/media/File:Monnaie_-_Prutah,_bronze,_J%C3%A9rusalem,_Jud%C3%A9e,_Mattathias_Antigonos_-_btv1b8480202s_(1_of_2).jpg" TargetMode="External"/><Relationship Id="rId9" Type="http://schemas.openxmlformats.org/officeDocument/2006/relationships/hyperlink" Target="https://starwalk.space/en/news/m45-pleiades-star-clust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Stars and galaxies in space">
            <a:extLst>
              <a:ext uri="{FF2B5EF4-FFF2-40B4-BE49-F238E27FC236}">
                <a16:creationId xmlns:a16="http://schemas.microsoft.com/office/drawing/2014/main" id="{CFC429C5-9156-B5E9-73C2-4C4DCE0B8E1D}"/>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6975" b="1490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84E5C980-FC69-5307-6757-3848EA0754F3}"/>
              </a:ext>
            </a:extLst>
          </p:cNvPr>
          <p:cNvSpPr>
            <a:spLocks noGrp="1"/>
          </p:cNvSpPr>
          <p:nvPr>
            <p:ph type="ctrTitle"/>
          </p:nvPr>
        </p:nvSpPr>
        <p:spPr>
          <a:xfrm>
            <a:off x="1524000" y="255638"/>
            <a:ext cx="9144000" cy="2195054"/>
          </a:xfrm>
        </p:spPr>
        <p:txBody>
          <a:bodyPr>
            <a:normAutofit/>
          </a:bodyPr>
          <a:lstStyle/>
          <a:p>
            <a:r>
              <a:rPr lang="en-US" dirty="0">
                <a:solidFill>
                  <a:srgbClr val="FFFFFF"/>
                </a:solidFill>
              </a:rPr>
              <a:t>Cultural Understandings</a:t>
            </a:r>
            <a:br>
              <a:rPr lang="en-US" dirty="0">
                <a:solidFill>
                  <a:srgbClr val="FFFFFF"/>
                </a:solidFill>
              </a:rPr>
            </a:br>
            <a:r>
              <a:rPr lang="en-US" dirty="0">
                <a:solidFill>
                  <a:srgbClr val="FFFFFF"/>
                </a:solidFill>
              </a:rPr>
              <a:t>of The Pleiades</a:t>
            </a:r>
          </a:p>
        </p:txBody>
      </p:sp>
      <p:sp>
        <p:nvSpPr>
          <p:cNvPr id="3" name="Subtitle 2">
            <a:extLst>
              <a:ext uri="{FF2B5EF4-FFF2-40B4-BE49-F238E27FC236}">
                <a16:creationId xmlns:a16="http://schemas.microsoft.com/office/drawing/2014/main" id="{7D402FCD-4524-A632-3679-046274EBDC42}"/>
              </a:ext>
            </a:extLst>
          </p:cNvPr>
          <p:cNvSpPr>
            <a:spLocks noGrp="1"/>
          </p:cNvSpPr>
          <p:nvPr>
            <p:ph type="subTitle" idx="1"/>
          </p:nvPr>
        </p:nvSpPr>
        <p:spPr>
          <a:xfrm>
            <a:off x="452283" y="2450692"/>
            <a:ext cx="11484077" cy="1895166"/>
          </a:xfrm>
        </p:spPr>
        <p:txBody>
          <a:bodyPr>
            <a:noAutofit/>
          </a:bodyPr>
          <a:lstStyle/>
          <a:p>
            <a:r>
              <a:rPr lang="en-US" sz="4000" dirty="0">
                <a:solidFill>
                  <a:srgbClr val="FFFFFF"/>
                </a:solidFill>
              </a:rPr>
              <a:t>Comparing the stories and folklore of</a:t>
            </a:r>
          </a:p>
          <a:p>
            <a:r>
              <a:rPr lang="en-US" sz="4000" dirty="0">
                <a:solidFill>
                  <a:srgbClr val="FFFFFF"/>
                </a:solidFill>
              </a:rPr>
              <a:t>Ancient Israelite/Jewish and </a:t>
            </a:r>
          </a:p>
          <a:p>
            <a:r>
              <a:rPr lang="en-US" sz="4000" dirty="0">
                <a:solidFill>
                  <a:srgbClr val="FFFFFF"/>
                </a:solidFill>
              </a:rPr>
              <a:t>Cherokee (</a:t>
            </a:r>
            <a:r>
              <a:rPr lang="en-US" sz="4000" dirty="0" err="1">
                <a:solidFill>
                  <a:srgbClr val="FFFFFF"/>
                </a:solidFill>
              </a:rPr>
              <a:t>TsaLaGi</a:t>
            </a:r>
            <a:r>
              <a:rPr lang="en-US" sz="4000" dirty="0">
                <a:solidFill>
                  <a:srgbClr val="FFFFFF"/>
                </a:solidFill>
              </a:rPr>
              <a:t>) peoples</a:t>
            </a:r>
          </a:p>
          <a:p>
            <a:endParaRPr lang="en-US" sz="4000" dirty="0">
              <a:solidFill>
                <a:srgbClr val="FFFFFF"/>
              </a:solidFill>
            </a:endParaRPr>
          </a:p>
          <a:p>
            <a:r>
              <a:rPr lang="en-US" sz="2000" dirty="0">
                <a:solidFill>
                  <a:srgbClr val="FFFFFF"/>
                </a:solidFill>
              </a:rPr>
              <a:t>A presentation for </a:t>
            </a:r>
            <a:r>
              <a:rPr lang="en-US" sz="2000" i="1" dirty="0">
                <a:solidFill>
                  <a:srgbClr val="FFFFFF"/>
                </a:solidFill>
              </a:rPr>
              <a:t>Astronomy-The Solar System</a:t>
            </a:r>
          </a:p>
          <a:p>
            <a:r>
              <a:rPr lang="en-US" sz="2000" dirty="0">
                <a:solidFill>
                  <a:srgbClr val="FFFFFF"/>
                </a:solidFill>
              </a:rPr>
              <a:t>At Tohono O’odham Community College</a:t>
            </a:r>
          </a:p>
          <a:p>
            <a:r>
              <a:rPr lang="en-US" i="1" dirty="0">
                <a:solidFill>
                  <a:srgbClr val="FFFFFF"/>
                </a:solidFill>
              </a:rPr>
              <a:t>by James M. Branum</a:t>
            </a:r>
          </a:p>
          <a:p>
            <a:endParaRPr lang="en-US" sz="4000" dirty="0">
              <a:solidFill>
                <a:srgbClr val="FFFFFF"/>
              </a:solidFill>
            </a:endParaRPr>
          </a:p>
          <a:p>
            <a:endParaRPr lang="en-US" sz="4000" dirty="0">
              <a:solidFill>
                <a:srgbClr val="FFFFFF"/>
              </a:solidFill>
            </a:endParaRPr>
          </a:p>
        </p:txBody>
      </p:sp>
    </p:spTree>
    <p:extLst>
      <p:ext uri="{BB962C8B-B14F-4D97-AF65-F5344CB8AC3E}">
        <p14:creationId xmlns:p14="http://schemas.microsoft.com/office/powerpoint/2010/main" val="11724278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14F2-D332-D73E-9B76-211E022FEC1F}"/>
              </a:ext>
            </a:extLst>
          </p:cNvPr>
          <p:cNvSpPr>
            <a:spLocks noGrp="1"/>
          </p:cNvSpPr>
          <p:nvPr>
            <p:ph type="title"/>
          </p:nvPr>
        </p:nvSpPr>
        <p:spPr/>
        <p:txBody>
          <a:bodyPr/>
          <a:lstStyle/>
          <a:p>
            <a:r>
              <a:rPr lang="en-US" dirty="0"/>
              <a:t>Intertribal Comparisons</a:t>
            </a:r>
          </a:p>
        </p:txBody>
      </p:sp>
      <p:sp>
        <p:nvSpPr>
          <p:cNvPr id="3" name="Content Placeholder 2">
            <a:extLst>
              <a:ext uri="{FF2B5EF4-FFF2-40B4-BE49-F238E27FC236}">
                <a16:creationId xmlns:a16="http://schemas.microsoft.com/office/drawing/2014/main" id="{669EB986-D6C4-9C88-1800-028991D77DE0}"/>
              </a:ext>
            </a:extLst>
          </p:cNvPr>
          <p:cNvSpPr>
            <a:spLocks noGrp="1"/>
          </p:cNvSpPr>
          <p:nvPr>
            <p:ph idx="1"/>
          </p:nvPr>
        </p:nvSpPr>
        <p:spPr>
          <a:xfrm>
            <a:off x="838200" y="1825625"/>
            <a:ext cx="6634316" cy="4667250"/>
          </a:xfrm>
        </p:spPr>
        <p:txBody>
          <a:bodyPr>
            <a:normAutofit/>
          </a:bodyPr>
          <a:lstStyle/>
          <a:p>
            <a:pPr marL="0" indent="0">
              <a:buNone/>
            </a:pPr>
            <a:r>
              <a:rPr lang="en-US" sz="1800" dirty="0"/>
              <a:t>The Cherokee story is interestingly very similar to stories told by other Indigenous American peoples, most notably that of the Haudenosaunee (Iroquois) confederacy. This is especially noteworthy because the Cherokee language is part of the Iroquoian family of languages, which suggests the story might have roots in common ancestors of these peoples.</a:t>
            </a:r>
          </a:p>
          <a:p>
            <a:pPr marL="0" indent="0">
              <a:buNone/>
            </a:pPr>
            <a:endParaRPr lang="en-US" sz="1800" dirty="0"/>
          </a:p>
          <a:p>
            <a:pPr marL="0" indent="0">
              <a:buNone/>
            </a:pPr>
            <a:endParaRPr lang="en-US" sz="1800" dirty="0"/>
          </a:p>
          <a:p>
            <a:pPr marL="0" indent="0">
              <a:buNone/>
            </a:pPr>
            <a:r>
              <a:rPr lang="en-US" sz="1800" dirty="0"/>
              <a:t>Caddo and Ojibwe peoples also have stories very similar to those of the Cherokee and Iroquois, involving lazy boys who ascend to the heavens by dancing to avoid work.</a:t>
            </a:r>
          </a:p>
        </p:txBody>
      </p:sp>
      <p:pic>
        <p:nvPicPr>
          <p:cNvPr id="2050" name="Picture 2" descr="Flag of Haudenosaunee or Iroquois">
            <a:extLst>
              <a:ext uri="{FF2B5EF4-FFF2-40B4-BE49-F238E27FC236}">
                <a16:creationId xmlns:a16="http://schemas.microsoft.com/office/drawing/2014/main" id="{F9AFE8D7-F166-2571-77B8-CF8AFC6B2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258" y="1690688"/>
            <a:ext cx="3368368" cy="20210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iled to Indian Country: Caddo Nation">
            <a:extLst>
              <a:ext uri="{FF2B5EF4-FFF2-40B4-BE49-F238E27FC236}">
                <a16:creationId xmlns:a16="http://schemas.microsoft.com/office/drawing/2014/main" id="{1FFFDA2D-D012-B5BD-3FC8-04672094C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58" y="4153514"/>
            <a:ext cx="3368368" cy="2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89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776293-DFE5-D47E-3E63-B6F2A5572910}"/>
              </a:ext>
            </a:extLst>
          </p:cNvPr>
          <p:cNvSpPr txBox="1"/>
          <p:nvPr/>
        </p:nvSpPr>
        <p:spPr>
          <a:xfrm>
            <a:off x="127820" y="442451"/>
            <a:ext cx="6823587" cy="5632311"/>
          </a:xfrm>
          <a:prstGeom prst="rect">
            <a:avLst/>
          </a:prstGeom>
          <a:noFill/>
        </p:spPr>
        <p:txBody>
          <a:bodyPr wrap="square" rtlCol="0">
            <a:spAutoFit/>
          </a:bodyPr>
          <a:lstStyle/>
          <a:p>
            <a:r>
              <a:rPr lang="en-US" dirty="0"/>
              <a:t>Other tribes had variations on the sibling motif, including the Blackfoot people who tell a story about boys who were neglected orphans. Their mistreatment led to divine retribution by the Sun Man.	</a:t>
            </a:r>
          </a:p>
          <a:p>
            <a:endParaRPr lang="en-US" dirty="0"/>
          </a:p>
          <a:p>
            <a:endParaRPr lang="en-US" dirty="0"/>
          </a:p>
          <a:p>
            <a:endParaRPr lang="en-US" dirty="0"/>
          </a:p>
          <a:p>
            <a:endParaRPr lang="en-US" dirty="0"/>
          </a:p>
          <a:p>
            <a:endParaRPr lang="en-US" dirty="0"/>
          </a:p>
          <a:p>
            <a:r>
              <a:rPr lang="en-US" dirty="0"/>
              <a:t>The Kiowa tell a story of seven sisters who were fleeing bears. They climbed a rock to escape the bears but the bears kept coming so they prayed to the rock to rise up. The rock kept doing so and became what we now know as Devils Tower, and the sisters became stars (in some versions Pleaides, in others Ursa Major --- as depicted in the picture to the left) </a:t>
            </a:r>
            <a:br>
              <a:rPr lang="en-US" dirty="0"/>
            </a:br>
            <a:br>
              <a:rPr lang="en-US" dirty="0"/>
            </a:br>
            <a:r>
              <a:rPr lang="en-US" dirty="0"/>
              <a:t>Other tribes with sibling stories about the Pleiades include the Lakota and Pawnee nations, as well as the tribes of the Pacific coast.</a:t>
            </a:r>
          </a:p>
          <a:p>
            <a:endParaRPr lang="en-US" dirty="0"/>
          </a:p>
        </p:txBody>
      </p:sp>
      <p:pic>
        <p:nvPicPr>
          <p:cNvPr id="3074" name="Picture 2" descr="undefined">
            <a:extLst>
              <a:ext uri="{FF2B5EF4-FFF2-40B4-BE49-F238E27FC236}">
                <a16:creationId xmlns:a16="http://schemas.microsoft.com/office/drawing/2014/main" id="{AAC906EA-687C-AD09-9B90-2FBE9B88E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948" y="324466"/>
            <a:ext cx="3903406" cy="2195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281301-1DCB-0614-D7F3-09EFEA567171}"/>
              </a:ext>
            </a:extLst>
          </p:cNvPr>
          <p:cNvPicPr>
            <a:picLocks noChangeAspect="1"/>
          </p:cNvPicPr>
          <p:nvPr/>
        </p:nvPicPr>
        <p:blipFill>
          <a:blip r:embed="rId3"/>
          <a:stretch>
            <a:fillRect/>
          </a:stretch>
        </p:blipFill>
        <p:spPr>
          <a:xfrm>
            <a:off x="9212826" y="2631756"/>
            <a:ext cx="2782528" cy="3443006"/>
          </a:xfrm>
          <a:prstGeom prst="rect">
            <a:avLst/>
          </a:prstGeom>
        </p:spPr>
      </p:pic>
      <p:sp>
        <p:nvSpPr>
          <p:cNvPr id="9" name="TextBox 8">
            <a:extLst>
              <a:ext uri="{FF2B5EF4-FFF2-40B4-BE49-F238E27FC236}">
                <a16:creationId xmlns:a16="http://schemas.microsoft.com/office/drawing/2014/main" id="{79E3E73C-C743-CC67-3682-FCBB9A412F58}"/>
              </a:ext>
            </a:extLst>
          </p:cNvPr>
          <p:cNvSpPr txBox="1"/>
          <p:nvPr/>
        </p:nvSpPr>
        <p:spPr>
          <a:xfrm>
            <a:off x="7590504" y="6071869"/>
            <a:ext cx="4473676" cy="461665"/>
          </a:xfrm>
          <a:prstGeom prst="rect">
            <a:avLst/>
          </a:prstGeom>
          <a:noFill/>
        </p:spPr>
        <p:txBody>
          <a:bodyPr wrap="square" rtlCol="0">
            <a:spAutoFit/>
          </a:bodyPr>
          <a:lstStyle/>
          <a:p>
            <a:pPr algn="r"/>
            <a:r>
              <a:rPr lang="en-US" sz="1200" u="sng" dirty="0"/>
              <a:t>Illustration from </a:t>
            </a:r>
            <a:r>
              <a:rPr lang="en-US" sz="1200" i="1" u="sng" dirty="0"/>
              <a:t>The Way to Rainy Mountain</a:t>
            </a:r>
          </a:p>
          <a:p>
            <a:pPr algn="r"/>
            <a:r>
              <a:rPr lang="en-US" sz="1200" u="sng" dirty="0"/>
              <a:t> by M. Scott Momaday, illustration by Al Momaday</a:t>
            </a:r>
          </a:p>
        </p:txBody>
      </p:sp>
    </p:spTree>
    <p:extLst>
      <p:ext uri="{BB962C8B-B14F-4D97-AF65-F5344CB8AC3E}">
        <p14:creationId xmlns:p14="http://schemas.microsoft.com/office/powerpoint/2010/main" val="295974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cactuses at night&#10;&#10;AI-generated content may be incorrect.">
            <a:extLst>
              <a:ext uri="{FF2B5EF4-FFF2-40B4-BE49-F238E27FC236}">
                <a16:creationId xmlns:a16="http://schemas.microsoft.com/office/drawing/2014/main" id="{BB28C131-DD39-20B1-45C3-541989C5A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19"/>
            <a:ext cx="12238257" cy="6888419"/>
          </a:xfrm>
          <a:prstGeom prst="rect">
            <a:avLst/>
          </a:prstGeom>
        </p:spPr>
      </p:pic>
      <p:sp>
        <p:nvSpPr>
          <p:cNvPr id="4" name="TextBox 3">
            <a:extLst>
              <a:ext uri="{FF2B5EF4-FFF2-40B4-BE49-F238E27FC236}">
                <a16:creationId xmlns:a16="http://schemas.microsoft.com/office/drawing/2014/main" id="{36AC2A89-A4D8-2D4C-15D8-3A5C14F9A34C}"/>
              </a:ext>
            </a:extLst>
          </p:cNvPr>
          <p:cNvSpPr txBox="1"/>
          <p:nvPr/>
        </p:nvSpPr>
        <p:spPr>
          <a:xfrm>
            <a:off x="511278" y="412955"/>
            <a:ext cx="6971071" cy="1200329"/>
          </a:xfrm>
          <a:prstGeom prst="rect">
            <a:avLst/>
          </a:prstGeom>
          <a:noFill/>
        </p:spPr>
        <p:txBody>
          <a:bodyPr wrap="square" rtlCol="0">
            <a:spAutoFit/>
          </a:bodyPr>
          <a:lstStyle/>
          <a:p>
            <a:r>
              <a:rPr lang="en-US" dirty="0"/>
              <a:t>Other relatives come up in these Pleiades origin stories too, with one of the most interesting being from the O’odham people, in which, instead of siblings, the story is about wives who refuse to work and want to continue puberty celebrations non-stop.	</a:t>
            </a:r>
          </a:p>
        </p:txBody>
      </p:sp>
      <p:sp>
        <p:nvSpPr>
          <p:cNvPr id="11" name="TextBox 10">
            <a:extLst>
              <a:ext uri="{FF2B5EF4-FFF2-40B4-BE49-F238E27FC236}">
                <a16:creationId xmlns:a16="http://schemas.microsoft.com/office/drawing/2014/main" id="{069EFB3C-E982-CCAD-D073-3703A7D9174D}"/>
              </a:ext>
            </a:extLst>
          </p:cNvPr>
          <p:cNvSpPr txBox="1"/>
          <p:nvPr/>
        </p:nvSpPr>
        <p:spPr>
          <a:xfrm>
            <a:off x="2300749" y="3736256"/>
            <a:ext cx="5181600" cy="2862322"/>
          </a:xfrm>
          <a:prstGeom prst="rect">
            <a:avLst/>
          </a:prstGeom>
          <a:noFill/>
        </p:spPr>
        <p:txBody>
          <a:bodyPr wrap="square">
            <a:spAutoFit/>
          </a:bodyPr>
          <a:lstStyle/>
          <a:p>
            <a:pPr algn="just"/>
            <a:r>
              <a:rPr lang="en-US" dirty="0"/>
              <a:t>And finally, many tribes (but especially those in Central and South America) understand the Pleiades primarily as markers of time, often associating the constellation with agricultural activities that traditionally occur when it first appears and later disappears in the night sky.</a:t>
            </a:r>
          </a:p>
          <a:p>
            <a:pPr algn="just"/>
            <a:endParaRPr lang="en-US" dirty="0"/>
          </a:p>
          <a:p>
            <a:pPr algn="just"/>
            <a:r>
              <a:rPr lang="en-US" dirty="0"/>
              <a:t>One example is that of the Aztecs, who began their year when the priests first observed the Pleiades rising in the east.</a:t>
            </a:r>
          </a:p>
        </p:txBody>
      </p:sp>
      <p:pic>
        <p:nvPicPr>
          <p:cNvPr id="5122" name="Picture 2" descr="Aztec sun stone">
            <a:extLst>
              <a:ext uri="{FF2B5EF4-FFF2-40B4-BE49-F238E27FC236}">
                <a16:creationId xmlns:a16="http://schemas.microsoft.com/office/drawing/2014/main" id="{E4088385-E619-2920-2EC6-A67BFB34B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240" y="3736256"/>
            <a:ext cx="3513395" cy="263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70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2BCE2087-53F8-3841-6341-DFF0A2EBA2E6}"/>
            </a:ext>
          </a:extLst>
        </p:cNvPr>
        <p:cNvGrpSpPr/>
        <p:nvPr/>
      </p:nvGrpSpPr>
      <p:grpSpPr>
        <a:xfrm>
          <a:off x="0" y="0"/>
          <a:ext cx="0" cy="0"/>
          <a:chOff x="0" y="0"/>
          <a:chExt cx="0" cy="0"/>
        </a:xfrm>
      </p:grpSpPr>
      <p:pic>
        <p:nvPicPr>
          <p:cNvPr id="5" name="Picture 4" descr="Stars and galaxies in space">
            <a:extLst>
              <a:ext uri="{FF2B5EF4-FFF2-40B4-BE49-F238E27FC236}">
                <a16:creationId xmlns:a16="http://schemas.microsoft.com/office/drawing/2014/main" id="{3EDB0954-37DC-344C-A2CF-A4279FF76EE8}"/>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6975" b="1490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37830896-DD8E-3B4A-3102-945BC0BD41ED}"/>
              </a:ext>
            </a:extLst>
          </p:cNvPr>
          <p:cNvSpPr>
            <a:spLocks noGrp="1"/>
          </p:cNvSpPr>
          <p:nvPr>
            <p:ph type="ctrTitle"/>
          </p:nvPr>
        </p:nvSpPr>
        <p:spPr>
          <a:xfrm>
            <a:off x="88490" y="255638"/>
            <a:ext cx="11946194" cy="1160207"/>
          </a:xfrm>
        </p:spPr>
        <p:txBody>
          <a:bodyPr>
            <a:normAutofit/>
          </a:bodyPr>
          <a:lstStyle/>
          <a:p>
            <a:r>
              <a:rPr lang="en-US" dirty="0">
                <a:solidFill>
                  <a:srgbClr val="FFFFFF"/>
                </a:solidFill>
              </a:rPr>
              <a:t>Comparisons and Conclusions</a:t>
            </a:r>
          </a:p>
        </p:txBody>
      </p:sp>
      <p:sp>
        <p:nvSpPr>
          <p:cNvPr id="9" name="TextBox 8">
            <a:extLst>
              <a:ext uri="{FF2B5EF4-FFF2-40B4-BE49-F238E27FC236}">
                <a16:creationId xmlns:a16="http://schemas.microsoft.com/office/drawing/2014/main" id="{23853ED7-2E1D-6724-25F4-0FF3BF481762}"/>
              </a:ext>
            </a:extLst>
          </p:cNvPr>
          <p:cNvSpPr txBox="1"/>
          <p:nvPr/>
        </p:nvSpPr>
        <p:spPr>
          <a:xfrm>
            <a:off x="1317523" y="1622323"/>
            <a:ext cx="9576619" cy="3416320"/>
          </a:xfrm>
          <a:prstGeom prst="rect">
            <a:avLst/>
          </a:prstGeom>
          <a:noFill/>
        </p:spPr>
        <p:txBody>
          <a:bodyPr wrap="square" rtlCol="0">
            <a:spAutoFit/>
          </a:bodyPr>
          <a:lstStyle/>
          <a:p>
            <a:pPr marL="342900" indent="-342900">
              <a:buAutoNum type="arabicPeriod"/>
            </a:pPr>
            <a:r>
              <a:rPr lang="en-US" dirty="0"/>
              <a:t>The oldest Jewish texts about the constellations are likely remnants of older stories from the people’s polytheistic past, but what got written down places the older myths in a new monotheistic context. The texts provide both an explanation for what people were seeing in the sky, but also served a communal purpose: to undermine prior polytheistic understandings (in other words, the god depicted in the texts has supremacy over the previously-deified constellations)</a:t>
            </a:r>
          </a:p>
          <a:p>
            <a:pPr marL="342900" indent="-342900">
              <a:buAutoNum type="arabicPeriod"/>
            </a:pPr>
            <a:endParaRPr lang="en-US" dirty="0"/>
          </a:p>
          <a:p>
            <a:pPr marL="342900" indent="-342900">
              <a:buAutoNum type="arabicPeriod"/>
            </a:pPr>
            <a:r>
              <a:rPr lang="en-US" dirty="0"/>
              <a:t>The Cherokee story (and the similar Indigenous American stories) also explains what people were seeing in the night sky, but also served social purposes such as encouraging hard work and communal values, as well as connecting the people to the geographic locations with cultural significance (i.e. the memorial pine of the Cherokees, Devil’s Tower for the Kiowa and Lakota, etc.).</a:t>
            </a:r>
          </a:p>
        </p:txBody>
      </p:sp>
    </p:spTree>
    <p:extLst>
      <p:ext uri="{BB962C8B-B14F-4D97-AF65-F5344CB8AC3E}">
        <p14:creationId xmlns:p14="http://schemas.microsoft.com/office/powerpoint/2010/main" val="15458667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5F59CF-5888-DA0A-A646-A8D14A09E879}"/>
              </a:ext>
            </a:extLst>
          </p:cNvPr>
          <p:cNvSpPr txBox="1"/>
          <p:nvPr/>
        </p:nvSpPr>
        <p:spPr>
          <a:xfrm>
            <a:off x="324465" y="186813"/>
            <a:ext cx="11641393" cy="5909310"/>
          </a:xfrm>
          <a:prstGeom prst="rect">
            <a:avLst/>
          </a:prstGeom>
          <a:noFill/>
        </p:spPr>
        <p:txBody>
          <a:bodyPr wrap="square" rtlCol="0">
            <a:spAutoFit/>
          </a:bodyPr>
          <a:lstStyle/>
          <a:p>
            <a:r>
              <a:rPr lang="en-US" b="1" dirty="0"/>
              <a:t>Sources:</a:t>
            </a:r>
          </a:p>
          <a:p>
            <a:endParaRPr lang="en-US" dirty="0"/>
          </a:p>
          <a:p>
            <a:pPr marL="285750" indent="-285750">
              <a:buFont typeface="Arial" panose="020B0604020202020204" pitchFamily="34" charset="0"/>
              <a:buChar char="•"/>
            </a:pPr>
            <a:r>
              <a:rPr lang="en-US" dirty="0"/>
              <a:t>Andrews, Munya </a:t>
            </a:r>
            <a:r>
              <a:rPr lang="en-US" i="1" dirty="0"/>
              <a:t>The Seven Sisters of the Pleiades</a:t>
            </a:r>
            <a:r>
              <a:rPr lang="en-US" dirty="0"/>
              <a:t> (</a:t>
            </a:r>
            <a:r>
              <a:rPr lang="en-US" dirty="0" err="1"/>
              <a:t>Spinafex</a:t>
            </a:r>
            <a:r>
              <a:rPr lang="en-US" dirty="0"/>
              <a:t>, 2004)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Bark, Lindsey "Chunkey: A Game of Stones" </a:t>
            </a:r>
            <a:r>
              <a:rPr lang="en-US" i="1" dirty="0"/>
              <a:t>Cherokee Phoenix</a:t>
            </a:r>
            <a:r>
              <a:rPr lang="en-US" dirty="0"/>
              <a:t> (August 27, 2020) online at: </a:t>
            </a:r>
            <a:r>
              <a:rPr lang="en-US" dirty="0">
                <a:hlinkClick r:id="rId2"/>
              </a:rPr>
              <a:t>https://www.cherokeephoenix.org/culture/chunkey-a-game-of-stones/article_cdca67ea-6e61-5457-9309-500d1c95183f.html</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"Book of Amos" </a:t>
            </a:r>
            <a:r>
              <a:rPr lang="en-US" i="1" dirty="0"/>
              <a:t>Wikipedia</a:t>
            </a:r>
            <a:r>
              <a:rPr lang="en-US" dirty="0"/>
              <a:t> online at: </a:t>
            </a:r>
            <a:r>
              <a:rPr lang="en-US" dirty="0">
                <a:hlinkClick r:id="rId3"/>
              </a:rPr>
              <a:t>https://en.wikipedia.org/wiki/Book_of_Amos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"Book of Job" </a:t>
            </a:r>
            <a:r>
              <a:rPr lang="en-US" i="1" dirty="0"/>
              <a:t>Wikipedia</a:t>
            </a:r>
            <a:r>
              <a:rPr lang="en-US" dirty="0"/>
              <a:t> online at: </a:t>
            </a:r>
            <a:r>
              <a:rPr lang="en-US" dirty="0">
                <a:hlinkClick r:id="rId4"/>
              </a:rPr>
              <a:t>https://en.wikipedia.org/wiki/Book_of_Job</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Branum, James M. "Pleaides in the Jewish textual tradition" </a:t>
            </a:r>
            <a:r>
              <a:rPr lang="en-US" i="1" dirty="0" err="1"/>
              <a:t>Sefaria</a:t>
            </a:r>
            <a:r>
              <a:rPr lang="en-US" dirty="0"/>
              <a:t>, online at: </a:t>
            </a:r>
            <a:r>
              <a:rPr lang="en-US" dirty="0">
                <a:hlinkClick r:id="rId5"/>
              </a:rPr>
              <a:t>https://www.sefaria.org/sheets/694032.2?lang=bi&amp;with=all&amp;lang2=en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Chowdhury, Rohini "The Pleiades and the Pine Tree," online at: </a:t>
            </a:r>
            <a:r>
              <a:rPr lang="en-US" dirty="0">
                <a:hlinkClick r:id="rId6"/>
              </a:rPr>
              <a:t>https://www.longlongtimeago.com/once-upon-a-time/myths/myths-of-the-cherokee/the-pleiades-and-the-pine-tree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Ignacio, Susanne, Enos Dean and Lucille Saxton </a:t>
            </a:r>
            <a:r>
              <a:rPr lang="en-US" i="1" dirty="0" err="1"/>
              <a:t>O'Odham</a:t>
            </a:r>
            <a:r>
              <a:rPr lang="en-US" i="1" dirty="0"/>
              <a:t> Legends and Lore</a:t>
            </a:r>
            <a:r>
              <a:rPr lang="en-US" dirty="0"/>
              <a:t> (1969)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Kracht, Benjamin R. </a:t>
            </a:r>
            <a:r>
              <a:rPr lang="en-US" i="1" dirty="0"/>
              <a:t>Kiowa Belief and Ritual</a:t>
            </a:r>
            <a:r>
              <a:rPr lang="en-US" dirty="0"/>
              <a:t>  (U. of Nebraska Press, 2017)</a:t>
            </a:r>
          </a:p>
        </p:txBody>
      </p:sp>
    </p:spTree>
    <p:extLst>
      <p:ext uri="{BB962C8B-B14F-4D97-AF65-F5344CB8AC3E}">
        <p14:creationId xmlns:p14="http://schemas.microsoft.com/office/powerpoint/2010/main" val="422384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1B3D-E5E7-9F11-AD27-6ED23DA644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161980-D087-4B79-AA2E-C04D21B73D0B}"/>
              </a:ext>
            </a:extLst>
          </p:cNvPr>
          <p:cNvSpPr txBox="1"/>
          <p:nvPr/>
        </p:nvSpPr>
        <p:spPr>
          <a:xfrm>
            <a:off x="324465" y="186813"/>
            <a:ext cx="11641393" cy="5909310"/>
          </a:xfrm>
          <a:prstGeom prst="rect">
            <a:avLst/>
          </a:prstGeom>
          <a:noFill/>
        </p:spPr>
        <p:txBody>
          <a:bodyPr wrap="square" rtlCol="0">
            <a:spAutoFit/>
          </a:bodyPr>
          <a:lstStyle/>
          <a:p>
            <a:r>
              <a:rPr lang="en-US" b="1" dirty="0"/>
              <a:t>Continued Sources:</a:t>
            </a:r>
          </a:p>
          <a:p>
            <a:endParaRPr lang="en-US" dirty="0"/>
          </a:p>
          <a:p>
            <a:pPr marL="285750" indent="-285750">
              <a:buFont typeface="Arial" panose="020B0604020202020204" pitchFamily="34" charset="0"/>
              <a:buChar char="•"/>
            </a:pPr>
            <a:r>
              <a:rPr lang="en-US" dirty="0"/>
              <a:t>Miller, Courtney "Native American Skies: Cherokee - What the stars are made of" online at: </a:t>
            </a:r>
            <a:r>
              <a:rPr lang="en-US" dirty="0">
                <a:hlinkClick r:id="rId2"/>
              </a:rPr>
              <a:t>https://nativeamericanantiquity.blogspot.com/2012/11/native-american-skies-cherokee-what.html?m=1</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Miller, Courtney "Native American Skies- The Pleiades" online at: </a:t>
            </a:r>
            <a:r>
              <a:rPr lang="en-US" dirty="0">
                <a:hlinkClick r:id="rId3"/>
              </a:rPr>
              <a:t>https://courtneymillerauthor.wordpress.com/category/chunkey-cherokee-iroquois-onandaga-pleiades-ani-tsutsa-oot-kwa-tah-dancing-in-the-sky/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Momaday, M. Scott </a:t>
            </a:r>
            <a:r>
              <a:rPr lang="en-US" i="1" dirty="0"/>
              <a:t>The Way to Rainy Mountain</a:t>
            </a:r>
            <a:r>
              <a:rPr lang="en-US" dirty="0"/>
              <a:t> (U. of New Mexico Press, 1998)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"Pleiades" online at: </a:t>
            </a:r>
            <a:r>
              <a:rPr lang="en-US" dirty="0">
                <a:hlinkClick r:id="rId4"/>
              </a:rPr>
              <a:t>https://www.nativehistoryassociation.org/pleiades.php</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"Pleiades" online at: </a:t>
            </a:r>
            <a:r>
              <a:rPr lang="en-US" dirty="0">
                <a:hlinkClick r:id="rId5"/>
              </a:rPr>
              <a:t>https://en.wikipedia.org/wiki/Pleiades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"Pleiades in folklore and literature" </a:t>
            </a:r>
            <a:r>
              <a:rPr lang="en-US" i="1" dirty="0"/>
              <a:t>Wikipedia</a:t>
            </a:r>
            <a:r>
              <a:rPr lang="en-US" dirty="0"/>
              <a:t> online at: </a:t>
            </a:r>
            <a:r>
              <a:rPr lang="en-US" dirty="0">
                <a:hlinkClick r:id="rId6"/>
              </a:rPr>
              <a:t>https://en.wikipedia.org/wiki/Pleiades_in_folklore_and_literature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Smallwood, Josh "The Boys: A Cherokee Story of The Pleiades" </a:t>
            </a:r>
            <a:r>
              <a:rPr lang="en-US" i="1" dirty="0" err="1"/>
              <a:t>ChumashScience</a:t>
            </a:r>
            <a:r>
              <a:rPr lang="en-US" dirty="0"/>
              <a:t> online at: </a:t>
            </a:r>
            <a:r>
              <a:rPr lang="en-US" dirty="0">
                <a:hlinkClick r:id="rId7"/>
              </a:rPr>
              <a:t>https://chumashscience.com/2023/04/17/the-boys-a-cherokee-story-of-the-pleiades/</a:t>
            </a:r>
            <a:endParaRPr lang="en-US" dirty="0"/>
          </a:p>
          <a:p>
            <a:endParaRPr lang="en-US" dirty="0"/>
          </a:p>
        </p:txBody>
      </p:sp>
    </p:spTree>
    <p:extLst>
      <p:ext uri="{BB962C8B-B14F-4D97-AF65-F5344CB8AC3E}">
        <p14:creationId xmlns:p14="http://schemas.microsoft.com/office/powerpoint/2010/main" val="80703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B7161-E3FF-9B6C-BAC5-7D78DD2EC80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3EF62D-04EB-FBE9-917E-27364D2536EC}"/>
              </a:ext>
            </a:extLst>
          </p:cNvPr>
          <p:cNvSpPr txBox="1"/>
          <p:nvPr/>
        </p:nvSpPr>
        <p:spPr>
          <a:xfrm>
            <a:off x="324465" y="186813"/>
            <a:ext cx="11641393" cy="5909310"/>
          </a:xfrm>
          <a:prstGeom prst="rect">
            <a:avLst/>
          </a:prstGeom>
          <a:noFill/>
        </p:spPr>
        <p:txBody>
          <a:bodyPr wrap="square" rtlCol="0">
            <a:spAutoFit/>
          </a:bodyPr>
          <a:lstStyle/>
          <a:p>
            <a:r>
              <a:rPr lang="en-US" b="1" dirty="0"/>
              <a:t>Continued Sources:</a:t>
            </a:r>
          </a:p>
          <a:p>
            <a:endParaRPr lang="en-US" dirty="0"/>
          </a:p>
          <a:p>
            <a:r>
              <a:rPr lang="en-US" dirty="0"/>
              <a:t>"Talmud" </a:t>
            </a:r>
            <a:r>
              <a:rPr lang="en-US" i="1" dirty="0"/>
              <a:t>Wikipedia</a:t>
            </a:r>
            <a:r>
              <a:rPr lang="en-US" dirty="0"/>
              <a:t> online at: </a:t>
            </a:r>
            <a:r>
              <a:rPr lang="en-US" dirty="0">
                <a:hlinkClick r:id="rId2"/>
              </a:rPr>
              <a:t>https://en.wikipedia.org/wiki/Talmud</a:t>
            </a:r>
            <a:endParaRPr lang="en-US" dirty="0"/>
          </a:p>
          <a:p>
            <a:endParaRPr lang="en-US" dirty="0"/>
          </a:p>
          <a:p>
            <a:r>
              <a:rPr lang="en-US" dirty="0"/>
              <a:t>Webb, Mike "Origin of the Pleiades and the pine or the boys" online at: </a:t>
            </a:r>
            <a:r>
              <a:rPr lang="en-US" dirty="0">
                <a:hlinkClick r:id="rId3"/>
              </a:rPr>
              <a:t>https://www.cherokeesofnortherncentralvalley.org/featured/origin-of-the-pleiades-and-the-pine-or-the-boys</a:t>
            </a:r>
            <a:endParaRPr lang="en-US" dirty="0"/>
          </a:p>
          <a:p>
            <a:endParaRPr lang="en-US" dirty="0"/>
          </a:p>
          <a:p>
            <a:r>
              <a:rPr lang="en-US" b="1" dirty="0"/>
              <a:t>Pictures used in this presentation are from either the articles above or from:</a:t>
            </a:r>
          </a:p>
          <a:p>
            <a:endParaRPr lang="en-US" b="1" dirty="0"/>
          </a:p>
          <a:p>
            <a:pPr marL="285750" indent="-285750">
              <a:buFont typeface="Arial" panose="020B0604020202020204" pitchFamily="34" charset="0"/>
              <a:buChar char="•"/>
            </a:pPr>
            <a:r>
              <a:rPr lang="en-US" dirty="0">
                <a:hlinkClick r:id="rId4"/>
              </a:rPr>
              <a:t>https://en.wikipedia.org/wiki/Temple_menorah#/media/File:Monnaie_-_Prutah,_bronze,_J%C3%A9rusalem,_Jud%C3%A9e,_Mattathias_Antigonos_-_btv1b8480202s_(1_of_2).jpg</a:t>
            </a:r>
            <a:endParaRPr lang="en-US" dirty="0"/>
          </a:p>
          <a:p>
            <a:pPr marL="285750" indent="-285750">
              <a:buFont typeface="Arial" panose="020B0604020202020204" pitchFamily="34" charset="0"/>
              <a:buChar char="•"/>
            </a:pPr>
            <a:r>
              <a:rPr lang="en-US" dirty="0">
                <a:hlinkClick r:id="rId5"/>
              </a:rPr>
              <a:t>https://en.wikipedia.org/wiki/Chunkey#/media/File:Chunkey_player_figurine.jpg</a:t>
            </a:r>
            <a:endParaRPr lang="en-US" dirty="0"/>
          </a:p>
          <a:p>
            <a:pPr marL="285750" indent="-285750">
              <a:buFont typeface="Arial" panose="020B0604020202020204" pitchFamily="34" charset="0"/>
              <a:buChar char="•"/>
            </a:pPr>
            <a:r>
              <a:rPr lang="en-US" dirty="0">
                <a:hlinkClick r:id="rId6"/>
              </a:rPr>
              <a:t>https://en.wikipedia.org/wiki/Blackfoot_Confederacy#/media/File:Flag_of_the_Blackfoot_Confederacy.jpg</a:t>
            </a:r>
            <a:endParaRPr lang="en-US" dirty="0"/>
          </a:p>
          <a:p>
            <a:pPr marL="285750" indent="-285750">
              <a:buFont typeface="Arial" panose="020B0604020202020204" pitchFamily="34" charset="0"/>
              <a:buChar char="•"/>
            </a:pPr>
            <a:r>
              <a:rPr lang="en-US" dirty="0">
                <a:hlinkClick r:id="rId7"/>
              </a:rPr>
              <a:t>https://www.worldhistory.org/image/18304/chunkey-player-flint-clay-figurine-from-cahokia/</a:t>
            </a:r>
            <a:endParaRPr lang="en-US" dirty="0"/>
          </a:p>
          <a:p>
            <a:pPr marL="285750" indent="-285750">
              <a:buFont typeface="Arial" panose="020B0604020202020204" pitchFamily="34" charset="0"/>
              <a:buChar char="•"/>
            </a:pPr>
            <a:r>
              <a:rPr lang="en-US" dirty="0">
                <a:hlinkClick r:id="rId8"/>
              </a:rPr>
              <a:t>https://en.wikipedia.org/wiki/Flag_of_the_Cherokee_Nation#/media/File:Flag_of_the_Cherokee_Nation.svg</a:t>
            </a:r>
            <a:endParaRPr lang="en-US" dirty="0"/>
          </a:p>
          <a:p>
            <a:pPr marL="285750" indent="-285750">
              <a:buFont typeface="Arial" panose="020B0604020202020204" pitchFamily="34" charset="0"/>
              <a:buChar char="•"/>
            </a:pPr>
            <a:r>
              <a:rPr lang="en-US" dirty="0">
                <a:hlinkClick r:id="rId9"/>
              </a:rPr>
              <a:t>https://starwalk.space/en/news/m45-pleiades-star-cluster</a:t>
            </a:r>
            <a:endParaRPr lang="en-US" dirty="0"/>
          </a:p>
          <a:p>
            <a:pPr marL="285750" indent="-285750">
              <a:buFont typeface="Arial" panose="020B0604020202020204" pitchFamily="34" charset="0"/>
              <a:buChar char="•"/>
            </a:pPr>
            <a:r>
              <a:rPr lang="en-US" dirty="0">
                <a:hlinkClick r:id="rId10"/>
              </a:rPr>
              <a:t>https://en.wikipedia.org/wiki/Iroquois#/media/File:Flag_of_the_Iroquois_Confederacy.svg</a:t>
            </a:r>
            <a:endParaRPr lang="en-US" dirty="0"/>
          </a:p>
          <a:p>
            <a:pPr marL="285750" indent="-285750">
              <a:buFont typeface="Arial" panose="020B0604020202020204" pitchFamily="34" charset="0"/>
              <a:buChar char="•"/>
            </a:pPr>
            <a:r>
              <a:rPr lang="en-US" dirty="0">
                <a:hlinkClick r:id="rId11"/>
              </a:rPr>
              <a:t>https://news.uark.edu/articles/68031/archeological-survey-and-caddo-nation-rename-saltworks-site</a:t>
            </a:r>
            <a:endParaRPr lang="en-US" dirty="0"/>
          </a:p>
          <a:p>
            <a:pPr marL="285750" indent="-285750">
              <a:buFont typeface="Arial" panose="020B0604020202020204" pitchFamily="34" charset="0"/>
              <a:buChar char="•"/>
            </a:pPr>
            <a:r>
              <a:rPr lang="en-US" dirty="0">
                <a:hlinkClick r:id="rId12"/>
              </a:rPr>
              <a:t>https://en.wikipedia.org/wiki/Aztec_sun_stone#/media/File:Monolito_de_la_Piedra_del_Sol.jpg</a:t>
            </a:r>
            <a:endParaRPr lang="en-US" dirty="0"/>
          </a:p>
          <a:p>
            <a:pPr marL="285750" indent="-285750">
              <a:buFont typeface="Arial" panose="020B0604020202020204" pitchFamily="34" charset="0"/>
              <a:buChar char="•"/>
            </a:pPr>
            <a:r>
              <a:rPr lang="en-US" dirty="0">
                <a:hlinkClick r:id="rId13"/>
              </a:rPr>
              <a:t>https://www.nps.gov/sagu/learn/nature/dark-sky.htm</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9479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stellations of stars in the sky">
            <a:extLst>
              <a:ext uri="{FF2B5EF4-FFF2-40B4-BE49-F238E27FC236}">
                <a16:creationId xmlns:a16="http://schemas.microsoft.com/office/drawing/2014/main" id="{C6568FF5-52CB-260B-3A2E-9D8F7BADEE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6755" cy="6858000"/>
          </a:xfrm>
        </p:spPr>
      </p:pic>
      <p:sp>
        <p:nvSpPr>
          <p:cNvPr id="6" name="TextBox 5">
            <a:extLst>
              <a:ext uri="{FF2B5EF4-FFF2-40B4-BE49-F238E27FC236}">
                <a16:creationId xmlns:a16="http://schemas.microsoft.com/office/drawing/2014/main" id="{9A2D398A-3E55-414E-9C7A-BA89358B57CB}"/>
              </a:ext>
            </a:extLst>
          </p:cNvPr>
          <p:cNvSpPr txBox="1"/>
          <p:nvPr/>
        </p:nvSpPr>
        <p:spPr>
          <a:xfrm>
            <a:off x="6322141" y="3647766"/>
            <a:ext cx="5663381" cy="2862322"/>
          </a:xfrm>
          <a:prstGeom prst="rect">
            <a:avLst/>
          </a:prstGeom>
          <a:noFill/>
        </p:spPr>
        <p:txBody>
          <a:bodyPr wrap="square" rtlCol="0">
            <a:spAutoFit/>
          </a:bodyPr>
          <a:lstStyle/>
          <a:p>
            <a:r>
              <a:rPr lang="en-US" dirty="0"/>
              <a:t>Pleiades is a star-cluster that is visible from almost all parts of the Earth for at least part of the year. Thanks to its brightness, it has long attracted interest by human societies.</a:t>
            </a:r>
          </a:p>
          <a:p>
            <a:endParaRPr lang="en-US" dirty="0"/>
          </a:p>
          <a:p>
            <a:r>
              <a:rPr lang="en-US" dirty="0"/>
              <a:t>In this presentation, I will be exploring two sets of these stories, from the Jewish and Cherokee traditions. I have chosen these two traditions due to these two traditions being parts of my identity, but there are many other world traditions that tell stories about these stars.</a:t>
            </a:r>
          </a:p>
        </p:txBody>
      </p:sp>
    </p:spTree>
    <p:extLst>
      <p:ext uri="{BB962C8B-B14F-4D97-AF65-F5344CB8AC3E}">
        <p14:creationId xmlns:p14="http://schemas.microsoft.com/office/powerpoint/2010/main" val="143885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0A27-6F69-690D-D986-FB6EAF493FC4}"/>
              </a:ext>
            </a:extLst>
          </p:cNvPr>
          <p:cNvSpPr>
            <a:spLocks noGrp="1"/>
          </p:cNvSpPr>
          <p:nvPr>
            <p:ph type="title"/>
          </p:nvPr>
        </p:nvSpPr>
        <p:spPr/>
        <p:txBody>
          <a:bodyPr>
            <a:normAutofit/>
          </a:bodyPr>
          <a:lstStyle/>
          <a:p>
            <a:r>
              <a:rPr lang="en-US" sz="4000" dirty="0"/>
              <a:t>Pleiades in the Ancient Israelite/Jewish Tradition</a:t>
            </a:r>
          </a:p>
        </p:txBody>
      </p:sp>
      <p:pic>
        <p:nvPicPr>
          <p:cNvPr id="5" name="Content Placeholder 4" descr="A round stone with a menorah engraved on it&#10;&#10;AI-generated content may be incorrect.">
            <a:extLst>
              <a:ext uri="{FF2B5EF4-FFF2-40B4-BE49-F238E27FC236}">
                <a16:creationId xmlns:a16="http://schemas.microsoft.com/office/drawing/2014/main" id="{F0151671-4C94-5B01-5510-E414047393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12" y="2022270"/>
            <a:ext cx="4351338" cy="4351338"/>
          </a:xfrm>
        </p:spPr>
      </p:pic>
      <p:sp>
        <p:nvSpPr>
          <p:cNvPr id="6" name="TextBox 5">
            <a:extLst>
              <a:ext uri="{FF2B5EF4-FFF2-40B4-BE49-F238E27FC236}">
                <a16:creationId xmlns:a16="http://schemas.microsoft.com/office/drawing/2014/main" id="{7BB159FD-CF54-BB57-B7AC-B129A21B11DB}"/>
              </a:ext>
            </a:extLst>
          </p:cNvPr>
          <p:cNvSpPr txBox="1"/>
          <p:nvPr/>
        </p:nvSpPr>
        <p:spPr>
          <a:xfrm>
            <a:off x="5447071" y="2143432"/>
            <a:ext cx="6400800" cy="4524315"/>
          </a:xfrm>
          <a:prstGeom prst="rect">
            <a:avLst/>
          </a:prstGeom>
          <a:noFill/>
        </p:spPr>
        <p:txBody>
          <a:bodyPr wrap="square" rtlCol="0">
            <a:spAutoFit/>
          </a:bodyPr>
          <a:lstStyle/>
          <a:p>
            <a:r>
              <a:rPr lang="en-US" dirty="0"/>
              <a:t>In the </a:t>
            </a:r>
            <a:r>
              <a:rPr lang="en-US" i="1" dirty="0"/>
              <a:t>Tanakh </a:t>
            </a:r>
            <a:r>
              <a:rPr lang="en-US" dirty="0"/>
              <a:t>(Jewish Bible), Pleiades are mentioned in three texts (Amos 5:8, Job 9:9, and Job 38:31), all of which depict Pleiades alongside Orion in a way that hints at the earlier polytheistic roots of the tradition, but also at the monotheistic norms of the time that these texts were written (since the god of the Israelites is depicted as having supremacy over these personified constellations.</a:t>
            </a:r>
          </a:p>
          <a:p>
            <a:endParaRPr lang="en-US" dirty="0"/>
          </a:p>
          <a:p>
            <a:r>
              <a:rPr lang="en-US" dirty="0"/>
              <a:t>In the Babylonian Talmud (a later collection of writings from the Rabbinic tradition), Pleaides is spoken of in more detail, alongside other constellations. This treatment is likely due to the evolving understandings of ancient Astronomy by the Jewish people in their encounters with their neighbors.</a:t>
            </a:r>
          </a:p>
          <a:p>
            <a:endParaRPr lang="en-US" dirty="0"/>
          </a:p>
          <a:p>
            <a:r>
              <a:rPr lang="en-US" dirty="0"/>
              <a:t>The name of the Pleiades in Hebrew is: </a:t>
            </a:r>
            <a:r>
              <a:rPr lang="he-IL" dirty="0"/>
              <a:t>כימה</a:t>
            </a:r>
            <a:r>
              <a:rPr lang="en-US" dirty="0"/>
              <a:t> (</a:t>
            </a:r>
            <a:r>
              <a:rPr lang="en-US" dirty="0" err="1"/>
              <a:t>kimah</a:t>
            </a:r>
            <a:r>
              <a:rPr lang="en-US" dirty="0"/>
              <a:t>).</a:t>
            </a:r>
          </a:p>
          <a:p>
            <a:endParaRPr lang="en-US" dirty="0"/>
          </a:p>
        </p:txBody>
      </p:sp>
    </p:spTree>
    <p:extLst>
      <p:ext uri="{BB962C8B-B14F-4D97-AF65-F5344CB8AC3E}">
        <p14:creationId xmlns:p14="http://schemas.microsoft.com/office/powerpoint/2010/main" val="294625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394A-45F8-C42A-E256-717A08A6EA51}"/>
            </a:ext>
          </a:extLst>
        </p:cNvPr>
        <p:cNvGrpSpPr/>
        <p:nvPr/>
      </p:nvGrpSpPr>
      <p:grpSpPr>
        <a:xfrm>
          <a:off x="0" y="0"/>
          <a:ext cx="0" cy="0"/>
          <a:chOff x="0" y="0"/>
          <a:chExt cx="0" cy="0"/>
        </a:xfrm>
      </p:grpSpPr>
      <p:pic>
        <p:nvPicPr>
          <p:cNvPr id="5" name="Content Placeholder 4" descr="A round stone with a menorah engraved on it&#10;&#10;AI-generated content may be incorrect.">
            <a:extLst>
              <a:ext uri="{FF2B5EF4-FFF2-40B4-BE49-F238E27FC236}">
                <a16:creationId xmlns:a16="http://schemas.microsoft.com/office/drawing/2014/main" id="{85B30256-745D-E6C6-F9A2-AF7A1AF80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12" y="234008"/>
            <a:ext cx="2706611" cy="2706611"/>
          </a:xfrm>
        </p:spPr>
      </p:pic>
      <p:sp>
        <p:nvSpPr>
          <p:cNvPr id="7" name="TextBox 6">
            <a:extLst>
              <a:ext uri="{FF2B5EF4-FFF2-40B4-BE49-F238E27FC236}">
                <a16:creationId xmlns:a16="http://schemas.microsoft.com/office/drawing/2014/main" id="{462DAE41-E9F8-A2E8-62F7-74CD9882EBA6}"/>
              </a:ext>
            </a:extLst>
          </p:cNvPr>
          <p:cNvSpPr txBox="1"/>
          <p:nvPr/>
        </p:nvSpPr>
        <p:spPr>
          <a:xfrm>
            <a:off x="4385188" y="298108"/>
            <a:ext cx="7157884" cy="5755422"/>
          </a:xfrm>
          <a:prstGeom prst="rect">
            <a:avLst/>
          </a:prstGeom>
          <a:noFill/>
        </p:spPr>
        <p:txBody>
          <a:bodyPr wrap="square" rtlCol="0">
            <a:spAutoFit/>
          </a:bodyPr>
          <a:lstStyle/>
          <a:p>
            <a:pPr algn="r" rtl="1" eaLnBrk="0" fontAlgn="base" hangingPunct="0">
              <a:spcBef>
                <a:spcPct val="0"/>
              </a:spcBef>
              <a:spcAft>
                <a:spcPct val="0"/>
              </a:spcAft>
            </a:pPr>
            <a:r>
              <a:rPr lang="en-US" altLang="en-US" sz="1600" b="1" dirty="0">
                <a:latin typeface="Aharoni" panose="020F0502020204030204" pitchFamily="2" charset="-79"/>
                <a:cs typeface="Aharoni" panose="020F0502020204030204" pitchFamily="2" charset="-79"/>
              </a:rPr>
              <a:t>Amos 5:8</a:t>
            </a:r>
            <a:endParaRPr lang="en-US" altLang="en-US" sz="1600" dirty="0">
              <a:latin typeface="Aharoni" panose="020F0502020204030204" pitchFamily="2" charset="-79"/>
              <a:cs typeface="Aharoni" panose="020F0502020204030204" pitchFamily="2" charset="-79"/>
            </a:endParaRPr>
          </a:p>
          <a:p>
            <a:pPr lvl="0" algn="r" rtl="1" eaLnBrk="0" fontAlgn="base" hangingPunct="0">
              <a:spcBef>
                <a:spcPct val="0"/>
              </a:spcBef>
              <a:spcAft>
                <a:spcPct val="0"/>
              </a:spcAft>
            </a:pPr>
            <a:r>
              <a:rPr lang="he-IL" altLang="en-US" sz="1600" dirty="0">
                <a:latin typeface="Aharoni" panose="020F0502020204030204" pitchFamily="2" charset="-79"/>
                <a:cs typeface="Aharoni" panose="020F0502020204030204" pitchFamily="2" charset="-79"/>
              </a:rPr>
              <a:t>עֹשֵׂ֨ה כִימָ֜ה וּכְסִ֗יל וְהֹפֵ֤ךְ לַבֹּ֙קֶר֙ צַלְמָ֔וֶת וְי֖וֹם לַ֣יְלָה הֶחְשִׁ֑יךְ הַקּוֹרֵ֣א לְמֵֽי־הַיָּ֗ם וַֽיִּשְׁפְּכֵ֛ם עַל־פְּנֵ֥י הָאָ֖רֶץ יְהֹוָ֥ה שְׁמֽוֹ׃ </a:t>
            </a:r>
            <a:endParaRPr lang="en-US" altLang="en-US" sz="1600" dirty="0">
              <a:latin typeface="Aharoni" panose="020F0502020204030204" pitchFamily="2" charset="-79"/>
              <a:cs typeface="Aharoni" panose="020F0502020204030204" pitchFamily="2" charset="-79"/>
            </a:endParaRPr>
          </a:p>
          <a:p>
            <a:pPr lvl="0" algn="r" eaLnBrk="0" fontAlgn="base" hangingPunct="0">
              <a:spcBef>
                <a:spcPct val="0"/>
              </a:spcBef>
              <a:spcAft>
                <a:spcPct val="0"/>
              </a:spcAft>
            </a:pPr>
            <a:endParaRPr lang="en-US" altLang="en-US" sz="1600" dirty="0">
              <a:latin typeface="Aharoni" panose="020F0502020204030204" pitchFamily="2" charset="-79"/>
              <a:cs typeface="Aharoni" panose="020F0502020204030204" pitchFamily="2" charset="-79"/>
            </a:endParaRPr>
          </a:p>
          <a:p>
            <a:pPr lvl="0" algn="r" eaLnBrk="0" fontAlgn="base" hangingPunct="0">
              <a:spcBef>
                <a:spcPct val="0"/>
              </a:spcBef>
              <a:spcAft>
                <a:spcPct val="0"/>
              </a:spcAft>
            </a:pPr>
            <a:r>
              <a:rPr lang="en-US" altLang="en-US" sz="1600" dirty="0">
                <a:latin typeface="Aharoni" panose="020F0502020204030204" pitchFamily="2" charset="-79"/>
                <a:cs typeface="Aharoni" panose="020F0502020204030204" pitchFamily="2" charset="-79"/>
              </a:rPr>
              <a:t>Who made the Pleiades and Orion,</a:t>
            </a:r>
            <a:br>
              <a:rPr lang="en-US" altLang="en-US" sz="1600" dirty="0">
                <a:latin typeface="Aharoni" panose="020F0502020204030204" pitchFamily="2" charset="-79"/>
                <a:cs typeface="Aharoni" panose="020F0502020204030204" pitchFamily="2" charset="-79"/>
              </a:rPr>
            </a:br>
            <a:r>
              <a:rPr lang="en-US" altLang="en-US" sz="1600" dirty="0">
                <a:latin typeface="Aharoni" panose="020F0502020204030204" pitchFamily="2" charset="-79"/>
                <a:cs typeface="Aharoni" panose="020F0502020204030204" pitchFamily="2" charset="-79"/>
              </a:rPr>
              <a:t>Who turns deep darkness into dawn</a:t>
            </a:r>
            <a:br>
              <a:rPr lang="en-US" altLang="en-US" sz="1600" dirty="0">
                <a:latin typeface="Aharoni" panose="020F0502020204030204" pitchFamily="2" charset="-79"/>
                <a:cs typeface="Aharoni" panose="020F0502020204030204" pitchFamily="2" charset="-79"/>
              </a:rPr>
            </a:br>
            <a:r>
              <a:rPr lang="en-US" altLang="en-US" sz="1600" dirty="0">
                <a:latin typeface="Aharoni" panose="020F0502020204030204" pitchFamily="2" charset="-79"/>
                <a:cs typeface="Aharoni" panose="020F0502020204030204" pitchFamily="2" charset="-79"/>
              </a:rPr>
              <a:t>And darkens day into night,</a:t>
            </a:r>
            <a:br>
              <a:rPr lang="en-US" altLang="en-US" sz="1600" dirty="0">
                <a:latin typeface="Aharoni" panose="020F0502020204030204" pitchFamily="2" charset="-79"/>
                <a:cs typeface="Aharoni" panose="020F0502020204030204" pitchFamily="2" charset="-79"/>
              </a:rPr>
            </a:br>
            <a:r>
              <a:rPr lang="en-US" altLang="en-US" sz="1600" dirty="0">
                <a:latin typeface="Aharoni" panose="020F0502020204030204" pitchFamily="2" charset="-79"/>
                <a:cs typeface="Aharoni" panose="020F0502020204030204" pitchFamily="2" charset="-79"/>
              </a:rPr>
              <a:t>Who summons the waters of the sea</a:t>
            </a:r>
            <a:br>
              <a:rPr lang="en-US" altLang="en-US" sz="1600" dirty="0">
                <a:latin typeface="Aharoni" panose="020F0502020204030204" pitchFamily="2" charset="-79"/>
                <a:cs typeface="Aharoni" panose="020F0502020204030204" pitchFamily="2" charset="-79"/>
              </a:rPr>
            </a:br>
            <a:r>
              <a:rPr lang="en-US" altLang="en-US" sz="1600" dirty="0">
                <a:latin typeface="Aharoni" panose="020F0502020204030204" pitchFamily="2" charset="-79"/>
                <a:cs typeface="Aharoni" panose="020F0502020204030204" pitchFamily="2" charset="-79"/>
              </a:rPr>
              <a:t>And pours them out upon the earth—</a:t>
            </a:r>
            <a:br>
              <a:rPr lang="en-US" altLang="en-US" sz="1600" dirty="0">
                <a:latin typeface="Aharoni" panose="020F0502020204030204" pitchFamily="2" charset="-79"/>
                <a:cs typeface="Aharoni" panose="020F0502020204030204" pitchFamily="2" charset="-79"/>
              </a:rPr>
            </a:br>
            <a:r>
              <a:rPr lang="en-US" altLang="en-US" sz="1600" dirty="0">
                <a:latin typeface="Aharoni" panose="020F0502020204030204" pitchFamily="2" charset="-79"/>
                <a:cs typeface="Aharoni" panose="020F0502020204030204" pitchFamily="2" charset="-79"/>
              </a:rPr>
              <a:t>Whose name is G</a:t>
            </a:r>
            <a:r>
              <a:rPr kumimoji="0" lang="en-US" altLang="en-US" sz="1600" b="0" i="0" u="none" strike="noStrike" cap="none" normalizeH="0" baseline="0" dirty="0">
                <a:ln>
                  <a:noFill/>
                </a:ln>
                <a:solidFill>
                  <a:schemeClr val="tx1"/>
                </a:solidFill>
                <a:effectLst/>
                <a:latin typeface="Aharoni" panose="020F0502020204030204" pitchFamily="2" charset="-79"/>
                <a:cs typeface="Aharoni" panose="020F0502020204030204" pitchFamily="2" charset="-79"/>
              </a:rPr>
              <a:t>OD</a:t>
            </a:r>
          </a:p>
          <a:p>
            <a:pPr lvl="0" algn="r" eaLnBrk="0" fontAlgn="base" hangingPunct="0">
              <a:spcBef>
                <a:spcPct val="0"/>
              </a:spcBef>
              <a:spcAft>
                <a:spcPct val="0"/>
              </a:spcAft>
            </a:pPr>
            <a:endParaRPr lang="en-US" altLang="en-US" sz="1600" dirty="0">
              <a:latin typeface="Aharoni" panose="020F0502020204030204" pitchFamily="2" charset="-79"/>
              <a:cs typeface="Aharoni" panose="020F0502020204030204" pitchFamily="2" charset="-79"/>
            </a:endParaRPr>
          </a:p>
          <a:p>
            <a:pPr lvl="0" algn="r" eaLnBrk="0" fontAlgn="base" hangingPunct="0">
              <a:spcBef>
                <a:spcPct val="0"/>
              </a:spcBef>
              <a:spcAft>
                <a:spcPct val="0"/>
              </a:spcAft>
            </a:pPr>
            <a:endParaRPr lang="en-US" altLang="en-US" sz="1600" dirty="0">
              <a:latin typeface="Aharoni" panose="020F0502020204030204" pitchFamily="2" charset="-79"/>
              <a:cs typeface="Aharoni" panose="020F0502020204030204" pitchFamily="2" charset="-79"/>
            </a:endParaRPr>
          </a:p>
          <a:p>
            <a:pPr lvl="0" algn="r" eaLnBrk="0" fontAlgn="base" hangingPunct="0">
              <a:spcBef>
                <a:spcPct val="0"/>
              </a:spcBef>
              <a:spcAft>
                <a:spcPct val="0"/>
              </a:spcAft>
            </a:pPr>
            <a:r>
              <a:rPr lang="en-US" sz="1600" b="1" dirty="0">
                <a:latin typeface="Aharoni" panose="020F0502020204030204" pitchFamily="2" charset="-79"/>
                <a:cs typeface="Aharoni" panose="020F0502020204030204" pitchFamily="2" charset="-79"/>
              </a:rPr>
              <a:t>Job 9:9</a:t>
            </a:r>
          </a:p>
          <a:p>
            <a:pPr algn="r"/>
            <a:r>
              <a:rPr lang="he-IL" sz="1600" dirty="0">
                <a:latin typeface="Aharoni" panose="020F0502020204030204" pitchFamily="2" charset="-79"/>
                <a:cs typeface="Aharoni" panose="020F0502020204030204" pitchFamily="2" charset="-79"/>
              </a:rPr>
              <a:t>עֹֽשֶׂה־עָ֭שׁ כְּסִ֥יל וְכִימָ֗ה וְחַדְרֵ֥י תֵמָֽן׃</a:t>
            </a:r>
            <a:endParaRPr lang="en-US" sz="1600" dirty="0">
              <a:latin typeface="Aharoni" panose="020F0502020204030204" pitchFamily="2" charset="-79"/>
              <a:cs typeface="Aharoni" panose="020F0502020204030204" pitchFamily="2" charset="-79"/>
            </a:endParaRPr>
          </a:p>
          <a:p>
            <a:pPr algn="r"/>
            <a:endParaRPr lang="en-US" sz="1600" dirty="0">
              <a:latin typeface="Aharoni" panose="020F0502020204030204" pitchFamily="2" charset="-79"/>
              <a:cs typeface="Aharoni" panose="020F0502020204030204" pitchFamily="2" charset="-79"/>
            </a:endParaRPr>
          </a:p>
          <a:p>
            <a:pPr algn="r"/>
            <a:r>
              <a:rPr lang="en-US" sz="1600" dirty="0">
                <a:latin typeface="Aharoni" panose="020F0502020204030204" pitchFamily="2" charset="-79"/>
                <a:cs typeface="Aharoni" panose="020F0502020204030204" pitchFamily="2" charset="-79"/>
              </a:rPr>
              <a:t>Who made the Bear and Orion,  Pleiades, and the chambers of the south wind;</a:t>
            </a:r>
          </a:p>
          <a:p>
            <a:pPr algn="r"/>
            <a:endParaRPr lang="en-US" sz="1600" dirty="0">
              <a:latin typeface="Aharoni" panose="020F0502020204030204" pitchFamily="2" charset="-79"/>
              <a:cs typeface="Aharoni" panose="020F0502020204030204" pitchFamily="2" charset="-79"/>
            </a:endParaRPr>
          </a:p>
          <a:p>
            <a:pPr algn="r"/>
            <a:endParaRPr lang="en-US" sz="1600" dirty="0">
              <a:latin typeface="Aharoni" panose="020F0502020204030204" pitchFamily="2" charset="-79"/>
              <a:cs typeface="Aharoni" panose="020F0502020204030204" pitchFamily="2" charset="-79"/>
            </a:endParaRPr>
          </a:p>
          <a:p>
            <a:pPr algn="r"/>
            <a:r>
              <a:rPr lang="en-US" sz="1600" dirty="0">
                <a:latin typeface="Aharoni" panose="020F0502020204030204" pitchFamily="2" charset="-79"/>
                <a:cs typeface="Aharoni" panose="020F0502020204030204" pitchFamily="2" charset="-79"/>
              </a:rPr>
              <a:t>Job 38:31</a:t>
            </a:r>
          </a:p>
          <a:p>
            <a:pPr algn="r"/>
            <a:r>
              <a:rPr lang="he-IL" sz="1600" dirty="0">
                <a:latin typeface="Aharoni" panose="020F0502020204030204" pitchFamily="2" charset="-79"/>
                <a:cs typeface="Aharoni" panose="020F0502020204030204" pitchFamily="2" charset="-79"/>
              </a:rPr>
              <a:t>הַֽ֭תְקַשֵּׁר מַעֲדַנּ֣וֹת כִּימָ֑ה אֽוֹ־מֹשְׁכ֖וֹת כְּסִ֣יל תְּפַתֵּֽחַ׃</a:t>
            </a:r>
            <a:endParaRPr lang="en-US" sz="1600" dirty="0">
              <a:latin typeface="Aharoni" panose="020F0502020204030204" pitchFamily="2" charset="-79"/>
              <a:cs typeface="Aharoni" panose="020F0502020204030204" pitchFamily="2" charset="-79"/>
            </a:endParaRPr>
          </a:p>
          <a:p>
            <a:pPr algn="r"/>
            <a:endParaRPr lang="en-US" sz="1600" dirty="0">
              <a:latin typeface="Aharoni" panose="020F0502020204030204" pitchFamily="2" charset="-79"/>
              <a:cs typeface="Aharoni" panose="020F0502020204030204" pitchFamily="2" charset="-79"/>
            </a:endParaRPr>
          </a:p>
          <a:p>
            <a:pPr algn="r"/>
            <a:r>
              <a:rPr lang="en-US" sz="1600" dirty="0">
                <a:latin typeface="Aharoni" panose="020F0502020204030204" pitchFamily="2" charset="-79"/>
                <a:cs typeface="Aharoni" panose="020F0502020204030204" pitchFamily="2" charset="-79"/>
              </a:rPr>
              <a:t>Can you tie cords to Pleiades  Or undo the reins of Orion?</a:t>
            </a:r>
          </a:p>
        </p:txBody>
      </p:sp>
      <p:sp>
        <p:nvSpPr>
          <p:cNvPr id="13" name="TextBox 12">
            <a:extLst>
              <a:ext uri="{FF2B5EF4-FFF2-40B4-BE49-F238E27FC236}">
                <a16:creationId xmlns:a16="http://schemas.microsoft.com/office/drawing/2014/main" id="{795E60A9-0BB6-B3A4-FD8F-530F0D8317F6}"/>
              </a:ext>
            </a:extLst>
          </p:cNvPr>
          <p:cNvSpPr txBox="1"/>
          <p:nvPr/>
        </p:nvSpPr>
        <p:spPr>
          <a:xfrm>
            <a:off x="580103" y="6245155"/>
            <a:ext cx="11228439" cy="584775"/>
          </a:xfrm>
          <a:prstGeom prst="rect">
            <a:avLst/>
          </a:prstGeom>
          <a:noFill/>
        </p:spPr>
        <p:txBody>
          <a:bodyPr wrap="square" rtlCol="0">
            <a:spAutoFit/>
          </a:bodyPr>
          <a:lstStyle/>
          <a:p>
            <a:pPr algn="r"/>
            <a:r>
              <a:rPr lang="en-US" sz="1600" i="1" dirty="0">
                <a:latin typeface="Arial" panose="020B0604020202020204" pitchFamily="34" charset="0"/>
                <a:cs typeface="Arial" panose="020B0604020202020204" pitchFamily="34" charset="0"/>
              </a:rPr>
              <a:t>These texts were taken from the Revised JPS Translation 2023, via Sefaria.org.</a:t>
            </a:r>
          </a:p>
          <a:p>
            <a:endParaRPr lang="en-US" sz="1600" i="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9D41ACD-A3A6-CD7C-BFE9-EF0B7CC8E46A}"/>
              </a:ext>
            </a:extLst>
          </p:cNvPr>
          <p:cNvSpPr txBox="1"/>
          <p:nvPr/>
        </p:nvSpPr>
        <p:spPr>
          <a:xfrm>
            <a:off x="491613" y="3175819"/>
            <a:ext cx="2880852" cy="2554545"/>
          </a:xfrm>
          <a:prstGeom prst="rect">
            <a:avLst/>
          </a:prstGeom>
          <a:noFill/>
        </p:spPr>
        <p:txBody>
          <a:bodyPr wrap="square" rtlCol="0">
            <a:spAutoFit/>
          </a:bodyPr>
          <a:lstStyle/>
          <a:p>
            <a:pPr algn="ctr"/>
            <a:r>
              <a:rPr lang="en-US" sz="3200" b="1" dirty="0"/>
              <a:t>Pleiades in the</a:t>
            </a:r>
          </a:p>
          <a:p>
            <a:pPr algn="ctr"/>
            <a:r>
              <a:rPr lang="en-US" sz="3200" b="1" dirty="0"/>
              <a:t>Tanakh</a:t>
            </a:r>
          </a:p>
          <a:p>
            <a:pPr algn="ctr"/>
            <a:endParaRPr lang="en-US" sz="3200" b="1" dirty="0"/>
          </a:p>
          <a:p>
            <a:pPr algn="ctr"/>
            <a:r>
              <a:rPr lang="en-US" sz="1600" b="1" dirty="0"/>
              <a:t>ca. 750 BCE (Book of Amos)</a:t>
            </a:r>
          </a:p>
          <a:p>
            <a:pPr algn="ctr"/>
            <a:r>
              <a:rPr lang="en-US" sz="1600" b="1" dirty="0"/>
              <a:t>ca. 540-330 BCE (Book of Job)</a:t>
            </a:r>
          </a:p>
        </p:txBody>
      </p:sp>
    </p:spTree>
    <p:extLst>
      <p:ext uri="{BB962C8B-B14F-4D97-AF65-F5344CB8AC3E}">
        <p14:creationId xmlns:p14="http://schemas.microsoft.com/office/powerpoint/2010/main" val="425042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E1090-F554-C220-4E9B-A0D79CB7CEC1}"/>
            </a:ext>
          </a:extLst>
        </p:cNvPr>
        <p:cNvGrpSpPr/>
        <p:nvPr/>
      </p:nvGrpSpPr>
      <p:grpSpPr>
        <a:xfrm>
          <a:off x="0" y="0"/>
          <a:ext cx="0" cy="0"/>
          <a:chOff x="0" y="0"/>
          <a:chExt cx="0" cy="0"/>
        </a:xfrm>
      </p:grpSpPr>
      <p:pic>
        <p:nvPicPr>
          <p:cNvPr id="5" name="Content Placeholder 4" descr="A round stone with a menorah engraved on it&#10;&#10;AI-generated content may be incorrect.">
            <a:extLst>
              <a:ext uri="{FF2B5EF4-FFF2-40B4-BE49-F238E27FC236}">
                <a16:creationId xmlns:a16="http://schemas.microsoft.com/office/drawing/2014/main" id="{169BC700-B54F-6129-4EA8-D250C88F41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12" y="234008"/>
            <a:ext cx="2706611" cy="2706611"/>
          </a:xfrm>
        </p:spPr>
      </p:pic>
      <p:sp>
        <p:nvSpPr>
          <p:cNvPr id="7" name="TextBox 6">
            <a:extLst>
              <a:ext uri="{FF2B5EF4-FFF2-40B4-BE49-F238E27FC236}">
                <a16:creationId xmlns:a16="http://schemas.microsoft.com/office/drawing/2014/main" id="{8754FE61-FA26-F88D-BC2D-F68434BFE499}"/>
              </a:ext>
            </a:extLst>
          </p:cNvPr>
          <p:cNvSpPr txBox="1"/>
          <p:nvPr/>
        </p:nvSpPr>
        <p:spPr>
          <a:xfrm>
            <a:off x="3913239" y="386073"/>
            <a:ext cx="8003458" cy="5586145"/>
          </a:xfrm>
          <a:prstGeom prst="rect">
            <a:avLst/>
          </a:prstGeom>
          <a:noFill/>
        </p:spPr>
        <p:txBody>
          <a:bodyPr wrap="square" rtlCol="0">
            <a:spAutoFit/>
          </a:bodyPr>
          <a:lstStyle/>
          <a:p>
            <a:pPr rtl="1" eaLnBrk="0" fontAlgn="base" hangingPunct="0">
              <a:spcBef>
                <a:spcPct val="0"/>
              </a:spcBef>
              <a:spcAft>
                <a:spcPct val="0"/>
              </a:spcAft>
            </a:pPr>
            <a:r>
              <a:rPr lang="en-US" sz="1600" dirty="0"/>
              <a:t>From </a:t>
            </a:r>
            <a:r>
              <a:rPr lang="en-US" sz="1600" dirty="0" err="1"/>
              <a:t>Berakhot</a:t>
            </a:r>
            <a:r>
              <a:rPr lang="en-US" sz="1600" dirty="0"/>
              <a:t> 58b:</a:t>
            </a:r>
          </a:p>
          <a:p>
            <a:pPr rtl="1" eaLnBrk="0" fontAlgn="base" hangingPunct="0">
              <a:spcBef>
                <a:spcPct val="0"/>
              </a:spcBef>
              <a:spcAft>
                <a:spcPct val="0"/>
              </a:spcAft>
            </a:pPr>
            <a:endParaRPr lang="en-US" sz="1600" dirty="0"/>
          </a:p>
          <a:p>
            <a:pPr rtl="1" eaLnBrk="0" fontAlgn="base" hangingPunct="0">
              <a:spcBef>
                <a:spcPct val="0"/>
              </a:spcBef>
              <a:spcAft>
                <a:spcPct val="0"/>
              </a:spcAft>
            </a:pPr>
            <a:r>
              <a:rPr lang="en-US" sz="1300" dirty="0"/>
              <a:t>. . .  On the subject of stars, the </a:t>
            </a:r>
            <a:r>
              <a:rPr lang="en-US" sz="1300" dirty="0" err="1"/>
              <a:t>Gemara</a:t>
            </a:r>
            <a:r>
              <a:rPr lang="en-US" sz="1300" dirty="0"/>
              <a:t> notes that </a:t>
            </a:r>
            <a:r>
              <a:rPr lang="en-US" sz="1300" b="1" dirty="0"/>
              <a:t>Shmuel raised a contradiction</a:t>
            </a:r>
            <a:r>
              <a:rPr lang="en-US" sz="1300" dirty="0"/>
              <a:t> between the implications of two verses with regard to constellations. On the one hand </a:t>
            </a:r>
            <a:r>
              <a:rPr lang="en-US" sz="1300" b="1" dirty="0"/>
              <a:t>it is written: “Who makes Ursa Major, Orion, and Pleiades,</a:t>
            </a:r>
            <a:r>
              <a:rPr lang="en-US" sz="1300" dirty="0"/>
              <a:t> and the chambers of the south” (Job 9:9); Orion precedes Pleiades. </a:t>
            </a:r>
            <a:r>
              <a:rPr lang="en-US" sz="1300" b="1" dirty="0"/>
              <a:t>And</a:t>
            </a:r>
            <a:r>
              <a:rPr lang="en-US" sz="1300" dirty="0"/>
              <a:t> on the other hand </a:t>
            </a:r>
            <a:r>
              <a:rPr lang="en-US" sz="1300" b="1" dirty="0"/>
              <a:t>it is written: “He Who makes Pleiades and Orion”</a:t>
            </a:r>
            <a:r>
              <a:rPr lang="en-US" sz="1300" dirty="0"/>
              <a:t> (Amos 5:8); Pleiades precedes Orion. </a:t>
            </a:r>
            <a:r>
              <a:rPr lang="en-US" sz="1300" b="1" dirty="0"/>
              <a:t>So how</a:t>
            </a:r>
            <a:r>
              <a:rPr lang="en-US" sz="1300" dirty="0"/>
              <a:t> is this reconciled? The </a:t>
            </a:r>
            <a:r>
              <a:rPr lang="en-US" sz="1300" dirty="0" err="1"/>
              <a:t>Gemara</a:t>
            </a:r>
            <a:r>
              <a:rPr lang="en-US" sz="1300" dirty="0"/>
              <a:t> replies: </a:t>
            </a:r>
            <a:r>
              <a:rPr lang="en-US" sz="1300" b="1" dirty="0"/>
              <a:t>Were it not for Orion’s heat, the universe could not exist because of the cold of Pleiades;</a:t>
            </a:r>
            <a:r>
              <a:rPr lang="en-US" sz="1300" dirty="0"/>
              <a:t> and conversely, </a:t>
            </a:r>
            <a:r>
              <a:rPr lang="en-US" sz="1300" b="1" dirty="0"/>
              <a:t>were it not for the cold of Pleiades, the universe could not exist because of the heat of Orion.</a:t>
            </a:r>
          </a:p>
          <a:p>
            <a:pPr rtl="1" eaLnBrk="0" fontAlgn="base" hangingPunct="0">
              <a:spcBef>
                <a:spcPct val="0"/>
              </a:spcBef>
              <a:spcAft>
                <a:spcPct val="0"/>
              </a:spcAft>
            </a:pPr>
            <a:endParaRPr lang="en-US" sz="1300" b="1" dirty="0"/>
          </a:p>
          <a:p>
            <a:pPr rtl="1" eaLnBrk="0" fontAlgn="base" hangingPunct="0">
              <a:spcBef>
                <a:spcPct val="0"/>
              </a:spcBef>
              <a:spcAft>
                <a:spcPct val="0"/>
              </a:spcAft>
            </a:pPr>
            <a:r>
              <a:rPr lang="en-US" sz="1300" b="1" dirty="0"/>
              <a:t>And we learned</a:t>
            </a:r>
            <a:r>
              <a:rPr lang="en-US" sz="1300" dirty="0"/>
              <a:t> a tradition that </a:t>
            </a:r>
            <a:r>
              <a:rPr lang="en-US" sz="1300" b="1" dirty="0"/>
              <a:t>if the tail of</a:t>
            </a:r>
            <a:r>
              <a:rPr lang="en-US" sz="1300" dirty="0"/>
              <a:t> the constellation </a:t>
            </a:r>
            <a:r>
              <a:rPr lang="en-US" sz="1300" b="1" dirty="0"/>
              <a:t>Scorpio</a:t>
            </a:r>
            <a:r>
              <a:rPr lang="en-US" sz="1300" dirty="0"/>
              <a:t> did </a:t>
            </a:r>
            <a:r>
              <a:rPr lang="en-US" sz="1300" b="1" dirty="0"/>
              <a:t>not</a:t>
            </a:r>
            <a:r>
              <a:rPr lang="en-US" sz="1300" dirty="0"/>
              <a:t> rest </a:t>
            </a:r>
            <a:r>
              <a:rPr lang="en-US" sz="1300" b="1" dirty="0"/>
              <a:t>in the River of Fire, anyone stung by a scorpion would not survive. And that is what the All-Merciful said to Job</a:t>
            </a:r>
            <a:r>
              <a:rPr lang="en-US" sz="1300" dirty="0"/>
              <a:t> of the relationship between heat and cold among the stars: </a:t>
            </a:r>
            <a:r>
              <a:rPr lang="en-US" sz="1300" b="1" dirty="0"/>
              <a:t>“Can you bind the chains of the Pleiades or loosen the bands of Orion?”</a:t>
            </a:r>
            <a:r>
              <a:rPr lang="en-US" sz="1300" dirty="0"/>
              <a:t> (Job 38:31); God alternates intensifying the power of different constellations in order to raise or lower the temperature.</a:t>
            </a:r>
          </a:p>
          <a:p>
            <a:pPr rtl="1" eaLnBrk="0" fontAlgn="base" hangingPunct="0">
              <a:spcBef>
                <a:spcPct val="0"/>
              </a:spcBef>
              <a:spcAft>
                <a:spcPct val="0"/>
              </a:spcAft>
            </a:pPr>
            <a:endParaRPr lang="en-US" sz="1300" dirty="0"/>
          </a:p>
          <a:p>
            <a:pPr rtl="1" eaLnBrk="0" fontAlgn="base" hangingPunct="0">
              <a:spcBef>
                <a:spcPct val="0"/>
              </a:spcBef>
              <a:spcAft>
                <a:spcPct val="0"/>
              </a:spcAft>
            </a:pPr>
            <a:r>
              <a:rPr lang="en-US" sz="1300" dirty="0"/>
              <a:t>With regard to Pleiades, the </a:t>
            </a:r>
            <a:r>
              <a:rPr lang="en-US" sz="1300" dirty="0" err="1"/>
              <a:t>Gemara</a:t>
            </a:r>
            <a:r>
              <a:rPr lang="en-US" sz="1300" dirty="0"/>
              <a:t> asks: </a:t>
            </a:r>
            <a:r>
              <a:rPr lang="en-US" sz="1300" b="1" dirty="0"/>
              <a:t>What is Pleiades [</a:t>
            </a:r>
            <a:r>
              <a:rPr lang="en-US" sz="1300" b="1" i="1" dirty="0"/>
              <a:t>Kima</a:t>
            </a:r>
            <a:r>
              <a:rPr lang="en-US" sz="1300" b="1" dirty="0"/>
              <a:t>]?</a:t>
            </a:r>
            <a:r>
              <a:rPr lang="en-US" sz="1300" dirty="0"/>
              <a:t> Why is it called by that name? </a:t>
            </a:r>
            <a:r>
              <a:rPr lang="en-US" sz="1300" b="1" dirty="0"/>
              <a:t>Shmuel said:</a:t>
            </a:r>
            <a:r>
              <a:rPr lang="en-US" sz="1300" dirty="0"/>
              <a:t> Because it is </a:t>
            </a:r>
            <a:r>
              <a:rPr lang="en-US" sz="1300" b="1" dirty="0"/>
              <a:t>approximately a hundred [</a:t>
            </a:r>
            <a:r>
              <a:rPr lang="en-US" sz="1300" b="1" i="1" dirty="0" err="1"/>
              <a:t>keme’a</a:t>
            </a:r>
            <a:r>
              <a:rPr lang="en-US" sz="1300" b="1" dirty="0"/>
              <a:t>] stars</a:t>
            </a:r>
            <a:r>
              <a:rPr lang="en-US" sz="1300" dirty="0"/>
              <a:t>, as that is the number of stars in that constellation; </a:t>
            </a:r>
            <a:r>
              <a:rPr lang="en-US" sz="1300" b="1" dirty="0"/>
              <a:t>some say that</a:t>
            </a:r>
            <a:r>
              <a:rPr lang="en-US" sz="1300" dirty="0"/>
              <a:t> they are </a:t>
            </a:r>
            <a:r>
              <a:rPr lang="en-US" sz="1300" b="1" dirty="0"/>
              <a:t>concentrated and some say that</a:t>
            </a:r>
            <a:r>
              <a:rPr lang="en-US" sz="1300" dirty="0"/>
              <a:t> they are </a:t>
            </a:r>
            <a:r>
              <a:rPr lang="en-US" sz="1300" b="1" dirty="0"/>
              <a:t>dispersed.</a:t>
            </a:r>
            <a:endParaRPr lang="en-US" sz="1300" dirty="0"/>
          </a:p>
          <a:p>
            <a:pPr rtl="1" eaLnBrk="0" fontAlgn="base" hangingPunct="0">
              <a:spcBef>
                <a:spcPct val="0"/>
              </a:spcBef>
              <a:spcAft>
                <a:spcPct val="0"/>
              </a:spcAft>
            </a:pPr>
            <a:endParaRPr lang="en-US" sz="1300" dirty="0"/>
          </a:p>
          <a:p>
            <a:pPr rtl="1" eaLnBrk="0" fontAlgn="base" hangingPunct="0">
              <a:spcBef>
                <a:spcPct val="0"/>
              </a:spcBef>
              <a:spcAft>
                <a:spcPct val="0"/>
              </a:spcAft>
            </a:pPr>
            <a:r>
              <a:rPr lang="en-US" sz="1300" dirty="0"/>
              <a:t>With regard to the verse: “Who makes Ursa Major, Orion, and Pleiades” (Job 9:9), the </a:t>
            </a:r>
            <a:r>
              <a:rPr lang="en-US" sz="1300" dirty="0" err="1"/>
              <a:t>Gemara</a:t>
            </a:r>
            <a:r>
              <a:rPr lang="en-US" sz="1300" dirty="0"/>
              <a:t> asks: </a:t>
            </a:r>
            <a:r>
              <a:rPr lang="en-US" sz="1300" b="1" dirty="0"/>
              <a:t>What is Ursa Major [</a:t>
            </a:r>
            <a:r>
              <a:rPr lang="en-US" sz="1300" b="1" i="1" dirty="0"/>
              <a:t>Ash</a:t>
            </a:r>
            <a:r>
              <a:rPr lang="en-US" sz="1300" b="1" dirty="0"/>
              <a:t>]? Rav Yehuda said:</a:t>
            </a:r>
            <a:r>
              <a:rPr lang="en-US" sz="1300" dirty="0"/>
              <a:t> It is the star called </a:t>
            </a:r>
            <a:r>
              <a:rPr lang="en-US" sz="1300" b="1" i="1" dirty="0"/>
              <a:t>Yota</a:t>
            </a:r>
            <a:r>
              <a:rPr lang="en-US" sz="1300" b="1" dirty="0"/>
              <a:t>.</a:t>
            </a:r>
            <a:r>
              <a:rPr lang="en-US" sz="1300" dirty="0"/>
              <a:t> This name was unfamiliar as well, so the </a:t>
            </a:r>
            <a:r>
              <a:rPr lang="en-US" sz="1300" dirty="0" err="1"/>
              <a:t>Gemara</a:t>
            </a:r>
            <a:r>
              <a:rPr lang="en-US" sz="1300" dirty="0"/>
              <a:t> asks: </a:t>
            </a:r>
            <a:r>
              <a:rPr lang="en-US" sz="1300" b="1" dirty="0"/>
              <a:t>What is </a:t>
            </a:r>
            <a:r>
              <a:rPr lang="en-US" sz="1300" b="1" i="1" dirty="0"/>
              <a:t>Yota</a:t>
            </a:r>
            <a:r>
              <a:rPr lang="en-US" sz="1300" b="1" dirty="0"/>
              <a:t>?</a:t>
            </a:r>
            <a:r>
              <a:rPr lang="en-US" sz="1300" dirty="0"/>
              <a:t> There is disagreement; </a:t>
            </a:r>
            <a:r>
              <a:rPr lang="en-US" sz="1300" b="1" dirty="0"/>
              <a:t>some say</a:t>
            </a:r>
            <a:r>
              <a:rPr lang="en-US" sz="1300" dirty="0"/>
              <a:t> that </a:t>
            </a:r>
            <a:r>
              <a:rPr lang="en-US" sz="1300" i="1" dirty="0"/>
              <a:t>Yota</a:t>
            </a:r>
            <a:r>
              <a:rPr lang="en-US" sz="1300" dirty="0"/>
              <a:t> is the group of stars comprising the </a:t>
            </a:r>
            <a:r>
              <a:rPr lang="en-US" sz="1300" b="1" dirty="0"/>
              <a:t>tail of Aries, while others say</a:t>
            </a:r>
            <a:r>
              <a:rPr lang="en-US" sz="1300" dirty="0"/>
              <a:t> that </a:t>
            </a:r>
            <a:r>
              <a:rPr lang="en-US" sz="1300" i="1" dirty="0"/>
              <a:t>Yota</a:t>
            </a:r>
            <a:r>
              <a:rPr lang="en-US" sz="1300" dirty="0"/>
              <a:t> belongs to </a:t>
            </a:r>
            <a:r>
              <a:rPr lang="en-US" sz="1300" b="1" dirty="0"/>
              <a:t>the head of Taurus.</a:t>
            </a:r>
            <a:r>
              <a:rPr lang="en-US" sz="1300" dirty="0"/>
              <a:t> The </a:t>
            </a:r>
            <a:r>
              <a:rPr lang="en-US" sz="1300" dirty="0" err="1"/>
              <a:t>Gemara</a:t>
            </a:r>
            <a:r>
              <a:rPr lang="en-US" sz="1300" dirty="0"/>
              <a:t> concludes: </a:t>
            </a:r>
            <a:r>
              <a:rPr lang="en-US" sz="1300" b="1" dirty="0"/>
              <a:t>And it stands to reason in accordance with the</a:t>
            </a:r>
            <a:r>
              <a:rPr lang="en-US" sz="1300" dirty="0"/>
              <a:t> opinion of the </a:t>
            </a:r>
            <a:r>
              <a:rPr lang="en-US" sz="1300" b="1" dirty="0"/>
              <a:t>one who said</a:t>
            </a:r>
            <a:r>
              <a:rPr lang="en-US" sz="1300" dirty="0"/>
              <a:t> that </a:t>
            </a:r>
            <a:r>
              <a:rPr lang="en-US" sz="1300" i="1" dirty="0"/>
              <a:t>Yota</a:t>
            </a:r>
            <a:r>
              <a:rPr lang="en-US" sz="1300" dirty="0"/>
              <a:t> is the group of stars comprising the </a:t>
            </a:r>
            <a:r>
              <a:rPr lang="en-US" sz="1300" b="1" dirty="0"/>
              <a:t>tail of Aries, as it is written: “Or can you guide Ursa</a:t>
            </a:r>
            <a:r>
              <a:rPr lang="en-US" sz="1300" dirty="0"/>
              <a:t> Major </a:t>
            </a:r>
            <a:r>
              <a:rPr lang="en-US" sz="1300" b="1" dirty="0"/>
              <a:t>with her sons?”</a:t>
            </a:r>
            <a:r>
              <a:rPr lang="en-US" sz="1300" dirty="0"/>
              <a:t> (Job 38:32); </a:t>
            </a:r>
            <a:r>
              <a:rPr lang="en-US" sz="1300" b="1" dirty="0"/>
              <a:t>apparently it was incomplete and</a:t>
            </a:r>
            <a:r>
              <a:rPr lang="en-US" sz="1300" dirty="0"/>
              <a:t> the tail </a:t>
            </a:r>
            <a:r>
              <a:rPr lang="en-US" sz="1300" b="1" dirty="0"/>
              <a:t>appears.</a:t>
            </a:r>
            <a:endParaRPr lang="en-US" sz="1600" dirty="0">
              <a:latin typeface="Aharoni" panose="020F0502020204030204" pitchFamily="2" charset="-79"/>
              <a:cs typeface="Aharoni" panose="020F0502020204030204" pitchFamily="2" charset="-79"/>
            </a:endParaRPr>
          </a:p>
        </p:txBody>
      </p:sp>
      <p:sp>
        <p:nvSpPr>
          <p:cNvPr id="13" name="TextBox 12">
            <a:extLst>
              <a:ext uri="{FF2B5EF4-FFF2-40B4-BE49-F238E27FC236}">
                <a16:creationId xmlns:a16="http://schemas.microsoft.com/office/drawing/2014/main" id="{0D9B854C-58F3-7D8B-7156-96D33C4335A7}"/>
              </a:ext>
            </a:extLst>
          </p:cNvPr>
          <p:cNvSpPr txBox="1"/>
          <p:nvPr/>
        </p:nvSpPr>
        <p:spPr>
          <a:xfrm>
            <a:off x="491613" y="6331604"/>
            <a:ext cx="11228439" cy="584775"/>
          </a:xfrm>
          <a:prstGeom prst="rect">
            <a:avLst/>
          </a:prstGeom>
          <a:noFill/>
        </p:spPr>
        <p:txBody>
          <a:bodyPr wrap="square" rtlCol="0">
            <a:spAutoFit/>
          </a:bodyPr>
          <a:lstStyle/>
          <a:p>
            <a:pPr algn="r"/>
            <a:r>
              <a:rPr lang="en-US" sz="1600" i="1" dirty="0">
                <a:latin typeface="Arial" panose="020B0604020202020204" pitchFamily="34" charset="0"/>
                <a:cs typeface="Arial" panose="020B0604020202020204" pitchFamily="34" charset="0"/>
              </a:rPr>
              <a:t>Translation from The William Davidson Talmud (Koren-</a:t>
            </a:r>
            <a:r>
              <a:rPr lang="en-US" sz="1600" i="1" dirty="0" err="1">
                <a:latin typeface="Arial" panose="020B0604020202020204" pitchFamily="34" charset="0"/>
                <a:cs typeface="Arial" panose="020B0604020202020204" pitchFamily="34" charset="0"/>
              </a:rPr>
              <a:t>Steinsaltz</a:t>
            </a:r>
            <a:r>
              <a:rPr lang="en-US" sz="1600" i="1" dirty="0">
                <a:latin typeface="Arial" panose="020B0604020202020204" pitchFamily="34" charset="0"/>
                <a:cs typeface="Arial" panose="020B0604020202020204" pitchFamily="34" charset="0"/>
              </a:rPr>
              <a:t>), courtesy of Sefaria.org.</a:t>
            </a:r>
          </a:p>
          <a:p>
            <a:endParaRPr lang="en-US" sz="1600" i="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D5E1025-372C-7084-A707-317A85269C7E}"/>
              </a:ext>
            </a:extLst>
          </p:cNvPr>
          <p:cNvSpPr txBox="1"/>
          <p:nvPr/>
        </p:nvSpPr>
        <p:spPr>
          <a:xfrm>
            <a:off x="491613" y="3175819"/>
            <a:ext cx="2880852" cy="2092881"/>
          </a:xfrm>
          <a:prstGeom prst="rect">
            <a:avLst/>
          </a:prstGeom>
          <a:noFill/>
        </p:spPr>
        <p:txBody>
          <a:bodyPr wrap="square" rtlCol="0">
            <a:spAutoFit/>
          </a:bodyPr>
          <a:lstStyle/>
          <a:p>
            <a:pPr algn="ctr"/>
            <a:r>
              <a:rPr lang="en-US" sz="2800" b="1" dirty="0"/>
              <a:t>Pleiades in the Babylonian</a:t>
            </a:r>
          </a:p>
          <a:p>
            <a:pPr algn="ctr"/>
            <a:r>
              <a:rPr lang="en-US" sz="2800" b="1" dirty="0"/>
              <a:t>Talmud</a:t>
            </a:r>
          </a:p>
          <a:p>
            <a:pPr algn="ctr"/>
            <a:endParaRPr lang="en-US" sz="2800" b="1" dirty="0"/>
          </a:p>
          <a:p>
            <a:pPr algn="ctr"/>
            <a:r>
              <a:rPr lang="en-US" b="1" dirty="0"/>
              <a:t>(circa 450-550 CE)</a:t>
            </a:r>
          </a:p>
        </p:txBody>
      </p:sp>
    </p:spTree>
    <p:extLst>
      <p:ext uri="{BB962C8B-B14F-4D97-AF65-F5344CB8AC3E}">
        <p14:creationId xmlns:p14="http://schemas.microsoft.com/office/powerpoint/2010/main" val="146394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6046-1F7C-B347-985C-CB94FA79C097}"/>
              </a:ext>
            </a:extLst>
          </p:cNvPr>
          <p:cNvSpPr>
            <a:spLocks noGrp="1"/>
          </p:cNvSpPr>
          <p:nvPr>
            <p:ph type="title"/>
          </p:nvPr>
        </p:nvSpPr>
        <p:spPr/>
        <p:txBody>
          <a:bodyPr/>
          <a:lstStyle/>
          <a:p>
            <a:r>
              <a:rPr lang="en-US" dirty="0"/>
              <a:t>Pleiades in the </a:t>
            </a:r>
            <a:r>
              <a:rPr lang="en-US" dirty="0" err="1"/>
              <a:t>TsaLaGi</a:t>
            </a:r>
            <a:r>
              <a:rPr lang="en-US" dirty="0"/>
              <a:t> (Cherokee) Tradition</a:t>
            </a:r>
          </a:p>
        </p:txBody>
      </p:sp>
      <p:pic>
        <p:nvPicPr>
          <p:cNvPr id="5" name="Content Placeholder 4" descr="A flag with stars on it&#10;&#10;AI-generated content may be incorrect.">
            <a:extLst>
              <a:ext uri="{FF2B5EF4-FFF2-40B4-BE49-F238E27FC236}">
                <a16:creationId xmlns:a16="http://schemas.microsoft.com/office/drawing/2014/main" id="{0C13F390-3D85-3001-E964-C23AB96CD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933780"/>
            <a:ext cx="4048432" cy="2432222"/>
          </a:xfrm>
        </p:spPr>
      </p:pic>
      <p:sp>
        <p:nvSpPr>
          <p:cNvPr id="6" name="TextBox 5">
            <a:extLst>
              <a:ext uri="{FF2B5EF4-FFF2-40B4-BE49-F238E27FC236}">
                <a16:creationId xmlns:a16="http://schemas.microsoft.com/office/drawing/2014/main" id="{48965DE1-6CDC-7DBD-3F47-7E752847768F}"/>
              </a:ext>
            </a:extLst>
          </p:cNvPr>
          <p:cNvSpPr txBox="1"/>
          <p:nvPr/>
        </p:nvSpPr>
        <p:spPr>
          <a:xfrm>
            <a:off x="5191432" y="2272728"/>
            <a:ext cx="6685935" cy="1754326"/>
          </a:xfrm>
          <a:prstGeom prst="rect">
            <a:avLst/>
          </a:prstGeom>
          <a:noFill/>
        </p:spPr>
        <p:txBody>
          <a:bodyPr wrap="square" rtlCol="0">
            <a:spAutoFit/>
          </a:bodyPr>
          <a:lstStyle/>
          <a:p>
            <a:r>
              <a:rPr lang="en-US" dirty="0"/>
              <a:t>The Pleiades in the Cherokee tradition are called </a:t>
            </a:r>
            <a:r>
              <a:rPr lang="en-US" dirty="0" err="1"/>
              <a:t>ᎠᏂᏧᏣ</a:t>
            </a:r>
            <a:r>
              <a:rPr lang="en-US" dirty="0"/>
              <a:t> (</a:t>
            </a:r>
            <a:r>
              <a:rPr lang="en-US" dirty="0" err="1"/>
              <a:t>Anitsutsa</a:t>
            </a:r>
            <a:r>
              <a:rPr lang="en-US" dirty="0"/>
              <a:t>), which means "The boys."	</a:t>
            </a:r>
          </a:p>
          <a:p>
            <a:endParaRPr lang="en-US" dirty="0"/>
          </a:p>
          <a:p>
            <a:r>
              <a:rPr lang="en-US" dirty="0"/>
              <a:t>They get this name from the following very old story (the details of the story vary by who is telling it):</a:t>
            </a:r>
          </a:p>
          <a:p>
            <a:endParaRPr lang="en-US" dirty="0"/>
          </a:p>
        </p:txBody>
      </p:sp>
    </p:spTree>
    <p:extLst>
      <p:ext uri="{BB962C8B-B14F-4D97-AF65-F5344CB8AC3E}">
        <p14:creationId xmlns:p14="http://schemas.microsoft.com/office/powerpoint/2010/main" val="342299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tatue of a person holding a drum&#10;&#10;AI-generated content may be incorrect.">
            <a:extLst>
              <a:ext uri="{FF2B5EF4-FFF2-40B4-BE49-F238E27FC236}">
                <a16:creationId xmlns:a16="http://schemas.microsoft.com/office/drawing/2014/main" id="{A58821E9-8D22-2093-20D4-382F15A08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239" y="355292"/>
            <a:ext cx="2504768" cy="3580534"/>
          </a:xfrm>
        </p:spPr>
      </p:pic>
      <p:sp>
        <p:nvSpPr>
          <p:cNvPr id="8" name="TextBox 7">
            <a:extLst>
              <a:ext uri="{FF2B5EF4-FFF2-40B4-BE49-F238E27FC236}">
                <a16:creationId xmlns:a16="http://schemas.microsoft.com/office/drawing/2014/main" id="{B8631035-7DD8-F35B-AC06-E95E79E35C0A}"/>
              </a:ext>
            </a:extLst>
          </p:cNvPr>
          <p:cNvSpPr txBox="1"/>
          <p:nvPr/>
        </p:nvSpPr>
        <p:spPr>
          <a:xfrm>
            <a:off x="395748" y="4060722"/>
            <a:ext cx="3232356" cy="646331"/>
          </a:xfrm>
          <a:prstGeom prst="rect">
            <a:avLst/>
          </a:prstGeom>
          <a:noFill/>
        </p:spPr>
        <p:txBody>
          <a:bodyPr wrap="square" rtlCol="0">
            <a:spAutoFit/>
          </a:bodyPr>
          <a:lstStyle/>
          <a:p>
            <a:pPr algn="ctr"/>
            <a:r>
              <a:rPr lang="en-US" sz="1200" i="1" dirty="0"/>
              <a:t>“Chunkey player”</a:t>
            </a:r>
          </a:p>
          <a:p>
            <a:pPr algn="ctr"/>
            <a:r>
              <a:rPr lang="en-US" sz="1200" i="1" dirty="0"/>
              <a:t>Found in Muskogee County, Oklahoma, believed to have originated at </a:t>
            </a:r>
            <a:r>
              <a:rPr lang="en-US" sz="1200" i="1" dirty="0" err="1"/>
              <a:t>Kahokia</a:t>
            </a:r>
            <a:r>
              <a:rPr lang="en-US" sz="1200" i="1" dirty="0"/>
              <a:t>.</a:t>
            </a:r>
          </a:p>
        </p:txBody>
      </p:sp>
      <p:sp>
        <p:nvSpPr>
          <p:cNvPr id="13" name="TextBox 12">
            <a:extLst>
              <a:ext uri="{FF2B5EF4-FFF2-40B4-BE49-F238E27FC236}">
                <a16:creationId xmlns:a16="http://schemas.microsoft.com/office/drawing/2014/main" id="{5AAA9176-8271-CCF5-4BE7-C04CA4640675}"/>
              </a:ext>
            </a:extLst>
          </p:cNvPr>
          <p:cNvSpPr txBox="1"/>
          <p:nvPr/>
        </p:nvSpPr>
        <p:spPr>
          <a:xfrm>
            <a:off x="3726427" y="1342001"/>
            <a:ext cx="7747819" cy="2585323"/>
          </a:xfrm>
          <a:prstGeom prst="rect">
            <a:avLst/>
          </a:prstGeom>
          <a:noFill/>
        </p:spPr>
        <p:txBody>
          <a:bodyPr wrap="square" rtlCol="0">
            <a:spAutoFit/>
          </a:bodyPr>
          <a:lstStyle/>
          <a:p>
            <a:r>
              <a:rPr lang="en-US" dirty="0"/>
              <a:t>Seven Cherokee boys were fanatics of the game of </a:t>
            </a:r>
            <a:r>
              <a:rPr lang="chr-Cher-US" dirty="0"/>
              <a:t>ᎦᏓᏳᏥ</a:t>
            </a:r>
            <a:r>
              <a:rPr lang="en-US" dirty="0"/>
              <a:t> </a:t>
            </a:r>
            <a:r>
              <a:rPr lang="en-US" dirty="0" err="1"/>
              <a:t>Gatayusti</a:t>
            </a:r>
            <a:r>
              <a:rPr lang="en-US" dirty="0"/>
              <a:t> (today known as Chunkey), which involves rolling stones and then either throwing spears or using bent sticks to interact with them.</a:t>
            </a:r>
          </a:p>
          <a:p>
            <a:endParaRPr lang="en-US" dirty="0"/>
          </a:p>
          <a:p>
            <a:r>
              <a:rPr lang="en-US" dirty="0"/>
              <a:t>These seven boys were so engrossed in their game, playing all hours of the day, that they were neglecting their work tending the corn fields.</a:t>
            </a:r>
            <a:br>
              <a:rPr lang="en-US" dirty="0"/>
            </a:br>
            <a:br>
              <a:rPr lang="en-US" dirty="0"/>
            </a:br>
            <a:endParaRPr lang="en-US" dirty="0"/>
          </a:p>
          <a:p>
            <a:endParaRPr lang="en-US" dirty="0"/>
          </a:p>
        </p:txBody>
      </p:sp>
      <p:sp>
        <p:nvSpPr>
          <p:cNvPr id="14" name="TextBox 13">
            <a:extLst>
              <a:ext uri="{FF2B5EF4-FFF2-40B4-BE49-F238E27FC236}">
                <a16:creationId xmlns:a16="http://schemas.microsoft.com/office/drawing/2014/main" id="{B4E911B6-2A0E-5B2A-94CE-AEA419A9332C}"/>
              </a:ext>
            </a:extLst>
          </p:cNvPr>
          <p:cNvSpPr txBox="1"/>
          <p:nvPr/>
        </p:nvSpPr>
        <p:spPr>
          <a:xfrm>
            <a:off x="3726427" y="355292"/>
            <a:ext cx="7334863" cy="523220"/>
          </a:xfrm>
          <a:prstGeom prst="rect">
            <a:avLst/>
          </a:prstGeom>
          <a:noFill/>
        </p:spPr>
        <p:txBody>
          <a:bodyPr wrap="square" rtlCol="0">
            <a:spAutoFit/>
          </a:bodyPr>
          <a:lstStyle/>
          <a:p>
            <a:r>
              <a:rPr lang="en-US" sz="2800" b="1" dirty="0"/>
              <a:t>The Cherokee Story of the Seven Brothers</a:t>
            </a:r>
          </a:p>
        </p:txBody>
      </p:sp>
    </p:spTree>
    <p:extLst>
      <p:ext uri="{BB962C8B-B14F-4D97-AF65-F5344CB8AC3E}">
        <p14:creationId xmlns:p14="http://schemas.microsoft.com/office/powerpoint/2010/main" val="351491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ok and stone on a table&#10;&#10;AI-generated content may be incorrect.">
            <a:extLst>
              <a:ext uri="{FF2B5EF4-FFF2-40B4-BE49-F238E27FC236}">
                <a16:creationId xmlns:a16="http://schemas.microsoft.com/office/drawing/2014/main" id="{81B0BCB4-9268-EF6C-6E67-90A40EF1E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08" y="355292"/>
            <a:ext cx="4733142" cy="3548114"/>
          </a:xfrm>
          <a:prstGeom prst="rect">
            <a:avLst/>
          </a:prstGeom>
        </p:spPr>
      </p:pic>
      <p:sp>
        <p:nvSpPr>
          <p:cNvPr id="11" name="TextBox 10">
            <a:extLst>
              <a:ext uri="{FF2B5EF4-FFF2-40B4-BE49-F238E27FC236}">
                <a16:creationId xmlns:a16="http://schemas.microsoft.com/office/drawing/2014/main" id="{6C6F3015-A6FD-A5A9-12C7-7474F67ACE45}"/>
              </a:ext>
            </a:extLst>
          </p:cNvPr>
          <p:cNvSpPr txBox="1"/>
          <p:nvPr/>
        </p:nvSpPr>
        <p:spPr>
          <a:xfrm>
            <a:off x="578708" y="4022725"/>
            <a:ext cx="3087329" cy="369332"/>
          </a:xfrm>
          <a:prstGeom prst="rect">
            <a:avLst/>
          </a:prstGeom>
          <a:noFill/>
        </p:spPr>
        <p:txBody>
          <a:bodyPr wrap="square" rtlCol="0">
            <a:spAutoFit/>
          </a:bodyPr>
          <a:lstStyle/>
          <a:p>
            <a:r>
              <a:rPr lang="en-US" dirty="0"/>
              <a:t>Modern Chunkey stones</a:t>
            </a:r>
          </a:p>
        </p:txBody>
      </p:sp>
      <p:sp>
        <p:nvSpPr>
          <p:cNvPr id="10" name="TextBox 9">
            <a:extLst>
              <a:ext uri="{FF2B5EF4-FFF2-40B4-BE49-F238E27FC236}">
                <a16:creationId xmlns:a16="http://schemas.microsoft.com/office/drawing/2014/main" id="{D7515E87-9E1A-9385-49E1-AEA449B57BCE}"/>
              </a:ext>
            </a:extLst>
          </p:cNvPr>
          <p:cNvSpPr txBox="1"/>
          <p:nvPr/>
        </p:nvSpPr>
        <p:spPr>
          <a:xfrm>
            <a:off x="5388077" y="355292"/>
            <a:ext cx="6331975" cy="2308324"/>
          </a:xfrm>
          <a:prstGeom prst="rect">
            <a:avLst/>
          </a:prstGeom>
          <a:noFill/>
        </p:spPr>
        <p:txBody>
          <a:bodyPr wrap="square" rtlCol="0">
            <a:spAutoFit/>
          </a:bodyPr>
          <a:lstStyle/>
          <a:p>
            <a:r>
              <a:rPr lang="en-US" dirty="0"/>
              <a:t>The mothers of the seven boys were not happy with their sons and decided to teach them a lesson they wouldn’t soon forget.</a:t>
            </a:r>
            <a:br>
              <a:rPr lang="en-US" dirty="0"/>
            </a:br>
            <a:br>
              <a:rPr lang="en-US" dirty="0"/>
            </a:br>
            <a:r>
              <a:rPr lang="en-US" dirty="0"/>
              <a:t>They took their Chunkey stones, boiled them with corn, and then fed them to the boys as punishment.</a:t>
            </a:r>
          </a:p>
          <a:p>
            <a:endParaRPr lang="en-US" dirty="0"/>
          </a:p>
          <a:p>
            <a:endParaRPr lang="en-US" dirty="0"/>
          </a:p>
          <a:p>
            <a:endParaRPr lang="en-US" dirty="0"/>
          </a:p>
        </p:txBody>
      </p:sp>
    </p:spTree>
    <p:extLst>
      <p:ext uri="{BB962C8B-B14F-4D97-AF65-F5344CB8AC3E}">
        <p14:creationId xmlns:p14="http://schemas.microsoft.com/office/powerpoint/2010/main" val="393729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group of men playing frisbee&#10;&#10;AI-generated content may be incorrect.">
            <a:extLst>
              <a:ext uri="{FF2B5EF4-FFF2-40B4-BE49-F238E27FC236}">
                <a16:creationId xmlns:a16="http://schemas.microsoft.com/office/drawing/2014/main" id="{E1D1073F-71FA-5E8A-A2D1-493DB0CA2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00" y="363793"/>
            <a:ext cx="5243619" cy="3986694"/>
          </a:xfrm>
          <a:prstGeom prst="rect">
            <a:avLst/>
          </a:prstGeom>
        </p:spPr>
      </p:pic>
      <p:sp>
        <p:nvSpPr>
          <p:cNvPr id="12" name="TextBox 11">
            <a:extLst>
              <a:ext uri="{FF2B5EF4-FFF2-40B4-BE49-F238E27FC236}">
                <a16:creationId xmlns:a16="http://schemas.microsoft.com/office/drawing/2014/main" id="{F25276DA-3497-14DA-0C79-1DAB5A8792E4}"/>
              </a:ext>
            </a:extLst>
          </p:cNvPr>
          <p:cNvSpPr txBox="1"/>
          <p:nvPr/>
        </p:nvSpPr>
        <p:spPr>
          <a:xfrm>
            <a:off x="370600" y="4481637"/>
            <a:ext cx="4144296" cy="369332"/>
          </a:xfrm>
          <a:prstGeom prst="rect">
            <a:avLst/>
          </a:prstGeom>
          <a:noFill/>
        </p:spPr>
        <p:txBody>
          <a:bodyPr wrap="square" rtlCol="0">
            <a:spAutoFit/>
          </a:bodyPr>
          <a:lstStyle/>
          <a:p>
            <a:r>
              <a:rPr lang="en-US" dirty="0"/>
              <a:t>Modern Cherokees playing Chunkey</a:t>
            </a:r>
          </a:p>
        </p:txBody>
      </p:sp>
      <p:sp>
        <p:nvSpPr>
          <p:cNvPr id="4" name="TextBox 3">
            <a:extLst>
              <a:ext uri="{FF2B5EF4-FFF2-40B4-BE49-F238E27FC236}">
                <a16:creationId xmlns:a16="http://schemas.microsoft.com/office/drawing/2014/main" id="{40AF8592-DFD9-1B07-F2F2-F38B12E3F23D}"/>
              </a:ext>
            </a:extLst>
          </p:cNvPr>
          <p:cNvSpPr txBox="1"/>
          <p:nvPr/>
        </p:nvSpPr>
        <p:spPr>
          <a:xfrm>
            <a:off x="5801032" y="363793"/>
            <a:ext cx="6020368" cy="5078313"/>
          </a:xfrm>
          <a:prstGeom prst="rect">
            <a:avLst/>
          </a:prstGeom>
          <a:noFill/>
        </p:spPr>
        <p:txBody>
          <a:bodyPr wrap="square" rtlCol="0">
            <a:spAutoFit/>
          </a:bodyPr>
          <a:lstStyle/>
          <a:p>
            <a:r>
              <a:rPr lang="en-US" dirty="0"/>
              <a:t>The boys were furious at what their mothers had done and told them, “you’ll never see us again.”</a:t>
            </a:r>
            <a:br>
              <a:rPr lang="en-US" dirty="0"/>
            </a:br>
            <a:br>
              <a:rPr lang="en-US" dirty="0"/>
            </a:br>
            <a:r>
              <a:rPr lang="en-US" dirty="0"/>
              <a:t>The boys then started dancing in a circular pattern (a dance that would later be called a “feather dance”), and as they danced they began to rise into the sky.</a:t>
            </a:r>
          </a:p>
          <a:p>
            <a:endParaRPr lang="en-US" dirty="0"/>
          </a:p>
          <a:p>
            <a:r>
              <a:rPr lang="en-US" dirty="0"/>
              <a:t>They kept rising higher and higher, until one of the mothers used a Chunkey stick to pull her son back to the earth, but he fell so hard that he disappeared into the earth. The rest of the boys continued into the heavens, eventually becoming the six visible stars of Pleiades, while the 7</a:t>
            </a:r>
            <a:r>
              <a:rPr lang="en-US" baseline="30000" dirty="0"/>
              <a:t>th</a:t>
            </a:r>
            <a:r>
              <a:rPr lang="en-US" dirty="0"/>
              <a:t> boy is remembered by a ceremonial pine that was planted in his memory.</a:t>
            </a:r>
            <a:br>
              <a:rPr lang="en-US" dirty="0"/>
            </a:br>
            <a:br>
              <a:rPr lang="en-US" dirty="0"/>
            </a:br>
            <a:r>
              <a:rPr lang="en-US" dirty="0"/>
              <a:t>The name “</a:t>
            </a:r>
            <a:r>
              <a:rPr lang="en-US" dirty="0" err="1"/>
              <a:t>Anitsutsa</a:t>
            </a:r>
            <a:r>
              <a:rPr lang="en-US" dirty="0"/>
              <a:t>” (the boys) stuck as the name for the Pleiades in the Cherokee language. </a:t>
            </a:r>
          </a:p>
          <a:p>
            <a:endParaRPr lang="en-US" dirty="0"/>
          </a:p>
        </p:txBody>
      </p:sp>
      <p:sp>
        <p:nvSpPr>
          <p:cNvPr id="5" name="TextBox 4">
            <a:extLst>
              <a:ext uri="{FF2B5EF4-FFF2-40B4-BE49-F238E27FC236}">
                <a16:creationId xmlns:a16="http://schemas.microsoft.com/office/drawing/2014/main" id="{303C422A-7D19-AEF2-9E5C-D96B579BB872}"/>
              </a:ext>
            </a:extLst>
          </p:cNvPr>
          <p:cNvSpPr txBox="1"/>
          <p:nvPr/>
        </p:nvSpPr>
        <p:spPr>
          <a:xfrm>
            <a:off x="7649496" y="5442106"/>
            <a:ext cx="5243619" cy="830997"/>
          </a:xfrm>
          <a:prstGeom prst="rect">
            <a:avLst/>
          </a:prstGeom>
          <a:noFill/>
        </p:spPr>
        <p:txBody>
          <a:bodyPr wrap="square" rtlCol="0">
            <a:spAutoFit/>
          </a:bodyPr>
          <a:lstStyle/>
          <a:p>
            <a:r>
              <a:rPr lang="en-US" sz="4800" dirty="0" err="1"/>
              <a:t>ᎠᏂᏧᏣ</a:t>
            </a:r>
            <a:endParaRPr lang="en-US" sz="4800" dirty="0"/>
          </a:p>
        </p:txBody>
      </p:sp>
    </p:spTree>
    <p:extLst>
      <p:ext uri="{BB962C8B-B14F-4D97-AF65-F5344CB8AC3E}">
        <p14:creationId xmlns:p14="http://schemas.microsoft.com/office/powerpoint/2010/main" val="3319510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692</TotalTime>
  <Words>2464</Words>
  <Application>Microsoft Office PowerPoint</Application>
  <PresentationFormat>Widescreen</PresentationFormat>
  <Paragraphs>143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Aharoni</vt:lpstr>
      <vt:lpstr>Aptos</vt:lpstr>
      <vt:lpstr>Aptos Display</vt:lpstr>
      <vt:lpstr>Arial</vt:lpstr>
      <vt:lpstr>Office Theme</vt:lpstr>
      <vt:lpstr>Cultural Understandings of The Pleiades</vt:lpstr>
      <vt:lpstr>PowerPoint Presentation</vt:lpstr>
      <vt:lpstr>Pleiades in the Ancient Israelite/Jewish Tradition</vt:lpstr>
      <vt:lpstr>PowerPoint Presentation</vt:lpstr>
      <vt:lpstr>PowerPoint Presentation</vt:lpstr>
      <vt:lpstr>Pleiades in the TsaLaGi (Cherokee) Tradition</vt:lpstr>
      <vt:lpstr>PowerPoint Presentation</vt:lpstr>
      <vt:lpstr>PowerPoint Presentation</vt:lpstr>
      <vt:lpstr>PowerPoint Presentation</vt:lpstr>
      <vt:lpstr>Intertribal Comparisons</vt:lpstr>
      <vt:lpstr>PowerPoint Presentation</vt:lpstr>
      <vt:lpstr>PowerPoint Presentation</vt:lpstr>
      <vt:lpstr>Comparisons and Conclusions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jm branum</dc:creator>
  <cp:lastModifiedBy>jm branum</cp:lastModifiedBy>
  <cp:revision>4</cp:revision>
  <dcterms:created xsi:type="dcterms:W3CDTF">2025-12-04T04:37:21Z</dcterms:created>
  <dcterms:modified xsi:type="dcterms:W3CDTF">2025-12-04T16:09:54Z</dcterms:modified>
</cp:coreProperties>
</file>